
<file path=[Content_Types].xml><?xml version="1.0" encoding="utf-8"?>
<Types xmlns="http://schemas.openxmlformats.org/package/2006/content-types">
  <Default Extension="png" ContentType="image/png"/>
  <Default Extension="tiff" ContentType="image/tiff"/>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10.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75" r:id="rId3"/>
  </p:sldMasterIdLst>
  <p:notesMasterIdLst>
    <p:notesMasterId r:id="rId5"/>
  </p:notesMasterIdLst>
  <p:sldIdLst>
    <p:sldId id="256" r:id="rId4"/>
    <p:sldId id="257" r:id="rId6"/>
    <p:sldId id="258" r:id="rId7"/>
    <p:sldId id="259" r:id="rId8"/>
    <p:sldId id="260" r:id="rId9"/>
    <p:sldId id="261" r:id="rId10"/>
    <p:sldId id="262" r:id="rId11"/>
    <p:sldId id="263" r:id="rId12"/>
    <p:sldId id="473" r:id="rId13"/>
    <p:sldId id="264" r:id="rId14"/>
    <p:sldId id="265" r:id="rId15"/>
    <p:sldId id="267"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70" r:id="rId53"/>
    <p:sldId id="371" r:id="rId54"/>
    <p:sldId id="372"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73"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3" r:id="rId83"/>
    <p:sldId id="334" r:id="rId84"/>
    <p:sldId id="335" r:id="rId85"/>
    <p:sldId id="336" r:id="rId86"/>
    <p:sldId id="337" r:id="rId87"/>
    <p:sldId id="338" r:id="rId88"/>
    <p:sldId id="339" r:id="rId89"/>
    <p:sldId id="340" r:id="rId90"/>
    <p:sldId id="341" r:id="rId91"/>
    <p:sldId id="342" r:id="rId92"/>
    <p:sldId id="343" r:id="rId93"/>
    <p:sldId id="344" r:id="rId94"/>
    <p:sldId id="345" r:id="rId95"/>
    <p:sldId id="346" r:id="rId96"/>
    <p:sldId id="347" r:id="rId97"/>
    <p:sldId id="348" r:id="rId98"/>
    <p:sldId id="349" r:id="rId99"/>
    <p:sldId id="350" r:id="rId100"/>
    <p:sldId id="351" r:id="rId101"/>
    <p:sldId id="352" r:id="rId102"/>
    <p:sldId id="353" r:id="rId103"/>
    <p:sldId id="354" r:id="rId104"/>
    <p:sldId id="355" r:id="rId105"/>
    <p:sldId id="356" r:id="rId106"/>
    <p:sldId id="357" r:id="rId107"/>
    <p:sldId id="358" r:id="rId108"/>
    <p:sldId id="359" r:id="rId109"/>
    <p:sldId id="360" r:id="rId110"/>
    <p:sldId id="361" r:id="rId111"/>
    <p:sldId id="362" r:id="rId112"/>
    <p:sldId id="363" r:id="rId113"/>
    <p:sldId id="364" r:id="rId114"/>
    <p:sldId id="365" r:id="rId115"/>
    <p:sldId id="366" r:id="rId116"/>
    <p:sldId id="367" r:id="rId117"/>
    <p:sldId id="368" r:id="rId1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5.xml"/><Relationship Id="rId98" Type="http://schemas.openxmlformats.org/officeDocument/2006/relationships/slide" Target="slides/slide94.xml"/><Relationship Id="rId97" Type="http://schemas.openxmlformats.org/officeDocument/2006/relationships/slide" Target="slides/slide93.xml"/><Relationship Id="rId96" Type="http://schemas.openxmlformats.org/officeDocument/2006/relationships/slide" Target="slides/slide92.xml"/><Relationship Id="rId95" Type="http://schemas.openxmlformats.org/officeDocument/2006/relationships/slide" Target="slides/slide91.xml"/><Relationship Id="rId94" Type="http://schemas.openxmlformats.org/officeDocument/2006/relationships/slide" Target="slides/slide90.xml"/><Relationship Id="rId93" Type="http://schemas.openxmlformats.org/officeDocument/2006/relationships/slide" Target="slides/slide89.xml"/><Relationship Id="rId92" Type="http://schemas.openxmlformats.org/officeDocument/2006/relationships/slide" Target="slides/slide88.xml"/><Relationship Id="rId91" Type="http://schemas.openxmlformats.org/officeDocument/2006/relationships/slide" Target="slides/slide87.xml"/><Relationship Id="rId90" Type="http://schemas.openxmlformats.org/officeDocument/2006/relationships/slide" Target="slides/slide86.xml"/><Relationship Id="rId9" Type="http://schemas.openxmlformats.org/officeDocument/2006/relationships/slide" Target="slides/slide5.xml"/><Relationship Id="rId89" Type="http://schemas.openxmlformats.org/officeDocument/2006/relationships/slide" Target="slides/slide85.xml"/><Relationship Id="rId88" Type="http://schemas.openxmlformats.org/officeDocument/2006/relationships/slide" Target="slides/slide84.xml"/><Relationship Id="rId87" Type="http://schemas.openxmlformats.org/officeDocument/2006/relationships/slide" Target="slides/slide83.xml"/><Relationship Id="rId86" Type="http://schemas.openxmlformats.org/officeDocument/2006/relationships/slide" Target="slides/slide82.xml"/><Relationship Id="rId85" Type="http://schemas.openxmlformats.org/officeDocument/2006/relationships/slide" Target="slides/slide81.xml"/><Relationship Id="rId84" Type="http://schemas.openxmlformats.org/officeDocument/2006/relationships/slide" Target="slides/slide80.xml"/><Relationship Id="rId83" Type="http://schemas.openxmlformats.org/officeDocument/2006/relationships/slide" Target="slides/slide79.xml"/><Relationship Id="rId82" Type="http://schemas.openxmlformats.org/officeDocument/2006/relationships/slide" Target="slides/slide78.xml"/><Relationship Id="rId81" Type="http://schemas.openxmlformats.org/officeDocument/2006/relationships/slide" Target="slides/slide77.xml"/><Relationship Id="rId80" Type="http://schemas.openxmlformats.org/officeDocument/2006/relationships/slide" Target="slides/slide76.xml"/><Relationship Id="rId8" Type="http://schemas.openxmlformats.org/officeDocument/2006/relationships/slide" Target="slides/slide4.xml"/><Relationship Id="rId79" Type="http://schemas.openxmlformats.org/officeDocument/2006/relationships/slide" Target="slides/slide75.xml"/><Relationship Id="rId78" Type="http://schemas.openxmlformats.org/officeDocument/2006/relationships/slide" Target="slides/slide74.xml"/><Relationship Id="rId77" Type="http://schemas.openxmlformats.org/officeDocument/2006/relationships/slide" Target="slides/slide73.xml"/><Relationship Id="rId76" Type="http://schemas.openxmlformats.org/officeDocument/2006/relationships/slide" Target="slides/slide72.xml"/><Relationship Id="rId75" Type="http://schemas.openxmlformats.org/officeDocument/2006/relationships/slide" Target="slides/slide71.xml"/><Relationship Id="rId74" Type="http://schemas.openxmlformats.org/officeDocument/2006/relationships/slide" Target="slides/slide70.xml"/><Relationship Id="rId73" Type="http://schemas.openxmlformats.org/officeDocument/2006/relationships/slide" Target="slides/slide69.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3.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1" Type="http://schemas.openxmlformats.org/officeDocument/2006/relationships/tableStyles" Target="tableStyles.xml"/><Relationship Id="rId120" Type="http://schemas.openxmlformats.org/officeDocument/2006/relationships/viewProps" Target="viewProps.xml"/><Relationship Id="rId12" Type="http://schemas.openxmlformats.org/officeDocument/2006/relationships/slide" Target="slides/slide8.xml"/><Relationship Id="rId119" Type="http://schemas.openxmlformats.org/officeDocument/2006/relationships/presProps" Target="presProps.xml"/><Relationship Id="rId118" Type="http://schemas.openxmlformats.org/officeDocument/2006/relationships/slide" Target="slides/slide114.xml"/><Relationship Id="rId117" Type="http://schemas.openxmlformats.org/officeDocument/2006/relationships/slide" Target="slides/slide113.xml"/><Relationship Id="rId116" Type="http://schemas.openxmlformats.org/officeDocument/2006/relationships/slide" Target="slides/slide112.xml"/><Relationship Id="rId115" Type="http://schemas.openxmlformats.org/officeDocument/2006/relationships/slide" Target="slides/slide111.xml"/><Relationship Id="rId114" Type="http://schemas.openxmlformats.org/officeDocument/2006/relationships/slide" Target="slides/slide110.xml"/><Relationship Id="rId113" Type="http://schemas.openxmlformats.org/officeDocument/2006/relationships/slide" Target="slides/slide109.xml"/><Relationship Id="rId112" Type="http://schemas.openxmlformats.org/officeDocument/2006/relationships/slide" Target="slides/slide108.xml"/><Relationship Id="rId111" Type="http://schemas.openxmlformats.org/officeDocument/2006/relationships/slide" Target="slides/slide107.xml"/><Relationship Id="rId110" Type="http://schemas.openxmlformats.org/officeDocument/2006/relationships/slide" Target="slides/slide106.xml"/><Relationship Id="rId11" Type="http://schemas.openxmlformats.org/officeDocument/2006/relationships/slide" Target="slides/slide7.xml"/><Relationship Id="rId109" Type="http://schemas.openxmlformats.org/officeDocument/2006/relationships/slide" Target="slides/slide105.xml"/><Relationship Id="rId108" Type="http://schemas.openxmlformats.org/officeDocument/2006/relationships/slide" Target="slides/slide104.xml"/><Relationship Id="rId107" Type="http://schemas.openxmlformats.org/officeDocument/2006/relationships/slide" Target="slides/slide103.xml"/><Relationship Id="rId106" Type="http://schemas.openxmlformats.org/officeDocument/2006/relationships/slide" Target="slides/slide102.xml"/><Relationship Id="rId105" Type="http://schemas.openxmlformats.org/officeDocument/2006/relationships/slide" Target="slides/slide101.xml"/><Relationship Id="rId104" Type="http://schemas.openxmlformats.org/officeDocument/2006/relationships/slide" Target="slides/slide100.xml"/><Relationship Id="rId103" Type="http://schemas.openxmlformats.org/officeDocument/2006/relationships/slide" Target="slides/slide99.xml"/><Relationship Id="rId102" Type="http://schemas.openxmlformats.org/officeDocument/2006/relationships/slide" Target="slides/slide98.xml"/><Relationship Id="rId101" Type="http://schemas.openxmlformats.org/officeDocument/2006/relationships/slide" Target="slides/slide97.xml"/><Relationship Id="rId100" Type="http://schemas.openxmlformats.org/officeDocument/2006/relationships/slide" Target="slides/slide96.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7" Type="http://schemas.openxmlformats.org/officeDocument/2006/relationships/slide" Target="../slides/slide98.xml"/><Relationship Id="rId6" Type="http://schemas.openxmlformats.org/officeDocument/2006/relationships/slide" Target="../slides/slide21.xml"/><Relationship Id="rId5" Type="http://schemas.openxmlformats.org/officeDocument/2006/relationships/slide" Target="../slides/slide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7" Type="http://schemas.openxmlformats.org/officeDocument/2006/relationships/slide" Target="../slides/slide98.xml"/><Relationship Id="rId6" Type="http://schemas.openxmlformats.org/officeDocument/2006/relationships/slide" Target="../slides/slide21.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7" Type="http://schemas.openxmlformats.org/officeDocument/2006/relationships/slide" Target="../slides/slide98.xml"/><Relationship Id="rId6" Type="http://schemas.openxmlformats.org/officeDocument/2006/relationships/slide" Target="../slides/slide21.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5" Type="http://schemas.openxmlformats.org/officeDocument/2006/relationships/slide" Target="../slides/slide98.xml"/><Relationship Id="rId4" Type="http://schemas.openxmlformats.org/officeDocument/2006/relationships/slide" Target="../slides/slide21.xml"/><Relationship Id="rId3" Type="http://schemas.openxmlformats.org/officeDocument/2006/relationships/slide" Target="../slides/slide7.xml"/><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7" Type="http://schemas.openxmlformats.org/officeDocument/2006/relationships/slide" Target="../slides/slide98.xml"/><Relationship Id="rId6" Type="http://schemas.openxmlformats.org/officeDocument/2006/relationships/slide" Target="../slides/slide21.xml"/><Relationship Id="rId5" Type="http://schemas.openxmlformats.org/officeDocument/2006/relationships/slide" Target="../slides/slide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7" Type="http://schemas.openxmlformats.org/officeDocument/2006/relationships/slide" Target="../slides/slide98.xml"/><Relationship Id="rId6" Type="http://schemas.openxmlformats.org/officeDocument/2006/relationships/slide" Target="../slides/slide21.xml"/><Relationship Id="rId5" Type="http://schemas.openxmlformats.org/officeDocument/2006/relationships/slide" Target="../slides/slide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7" Type="http://schemas.openxmlformats.org/officeDocument/2006/relationships/slide" Target="../slides/slide98.xml"/><Relationship Id="rId6" Type="http://schemas.openxmlformats.org/officeDocument/2006/relationships/slide" Target="../slides/slide21.xml"/><Relationship Id="rId5" Type="http://schemas.openxmlformats.org/officeDocument/2006/relationships/slide" Target="../slides/slide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7" Type="http://schemas.openxmlformats.org/officeDocument/2006/relationships/slide" Target="../slides/slide98.xml"/><Relationship Id="rId6" Type="http://schemas.openxmlformats.org/officeDocument/2006/relationships/slide" Target="../slides/slide21.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slide" Target="../slides/slide98.xml"/><Relationship Id="rId6" Type="http://schemas.openxmlformats.org/officeDocument/2006/relationships/slide" Target="../slides/slide21.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7" Type="http://schemas.openxmlformats.org/officeDocument/2006/relationships/slide" Target="../slides/slide98.xml"/><Relationship Id="rId6" Type="http://schemas.openxmlformats.org/officeDocument/2006/relationships/slide" Target="../slides/slide21.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7" Type="http://schemas.openxmlformats.org/officeDocument/2006/relationships/slide" Target="../slides/slide98.xml"/><Relationship Id="rId6" Type="http://schemas.openxmlformats.org/officeDocument/2006/relationships/slide" Target="../slides/slide21.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7" Type="http://schemas.openxmlformats.org/officeDocument/2006/relationships/slide" Target="../slides/slide98.xml"/><Relationship Id="rId6" Type="http://schemas.openxmlformats.org/officeDocument/2006/relationships/slide" Target="../slides/slide21.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7" Type="http://schemas.openxmlformats.org/officeDocument/2006/relationships/slide" Target="../slides/slide98.xml"/><Relationship Id="rId6" Type="http://schemas.openxmlformats.org/officeDocument/2006/relationships/slide" Target="../slides/slide21.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7" Type="http://schemas.openxmlformats.org/officeDocument/2006/relationships/slide" Target="../slides/slide98.xml"/><Relationship Id="rId6" Type="http://schemas.openxmlformats.org/officeDocument/2006/relationships/slide" Target="../slides/slide21.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7" Type="http://schemas.openxmlformats.org/officeDocument/2006/relationships/slide" Target="../slides/slide98.xml"/><Relationship Id="rId6" Type="http://schemas.openxmlformats.org/officeDocument/2006/relationships/slide" Target="../slides/slide21.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刷真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0e2ce514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刷主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0e2ce514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刷综合">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0e2ce514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目录#mc=目录配置2#077d5977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261872" y="2432304"/>
            <a:ext cx="1097280" cy="2295144"/>
          </a:xfrm>
          <a:prstGeom prst="rect">
            <a:avLst/>
          </a:prstGeom>
          <a:noFill/>
        </p:spPr>
        <p:txBody>
          <a:bodyPr/>
          <a:lstStyle/>
          <a:p>
            <a:endParaRPr lang="zh-CN" altLang="en-US"/>
          </a:p>
        </p:txBody>
      </p:sp>
      <p:sp>
        <p:nvSpPr>
          <p:cNvPr id="4" name="C_0#auto_editor_catalog_4?lid=0e2ce5149&amp;cid=0e2ce5149&amp;vtp=1">
            <a:hlinkClick r:id="rId3" action="ppaction://hlinksldjump"/>
          </p:cNvPr>
          <p:cNvSpPr/>
          <p:nvPr/>
        </p:nvSpPr>
        <p:spPr>
          <a:xfrm>
            <a:off x="2569464" y="2139696"/>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sz="2800" dirty="0"/>
          </a:p>
        </p:txBody>
      </p:sp>
      <p:sp>
        <p:nvSpPr>
          <p:cNvPr id="5" name="C_0#auto_editor_catalog_4?lid=c2e67145d&amp;cid=c2e67145d&amp;vtp=1">
            <a:hlinkClick r:id="rId4" action="ppaction://hlinksldjump"/>
          </p:cNvPr>
          <p:cNvSpPr/>
          <p:nvPr/>
        </p:nvSpPr>
        <p:spPr>
          <a:xfrm>
            <a:off x="2569464" y="3081528"/>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sz="2800" dirty="0"/>
          </a:p>
        </p:txBody>
      </p:sp>
      <p:sp>
        <p:nvSpPr>
          <p:cNvPr id="6" name="C_0#auto_editor_catalog_4?lid=20d62653c&amp;cid=20d62653c&amp;vtp=1">
            <a:hlinkClick r:id="rId5" action="ppaction://hlinksldjump"/>
          </p:cNvPr>
          <p:cNvSpPr/>
          <p:nvPr/>
        </p:nvSpPr>
        <p:spPr>
          <a:xfrm>
            <a:off x="2569464" y="4014216"/>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df=077d5977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l">
              <a:lnSpc>
                <a:spcPct val="100000"/>
              </a:lnSpc>
            </a:pPr>
            <a:r>
              <a:rPr lang="en-US" sz="24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专题十二 非连续性文本阅读</a:t>
            </a:r>
            <a:endParaRPr lang="en-US" sz="24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刷真题#df=0e2ce514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0e2ce514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刷真题#df=c2e67145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主题突破练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0e2ce514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刷真题#df=20d62653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0e2ce514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刷主题#df=c33b8aa8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主题1 地域风物</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0e2ce514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6f27fe7379202f811563c6b#tid=6709d39f94bd19000a8af926#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刷主题#df=29869247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主题2 传统文化</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0e2ce514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刷主题#df=4d0bc4be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主题3 社会热点</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0e2ce514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刷主题#df=5dcb6c3b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主题4 生活百科</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0e2ce514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刷主题#df=85864cbf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主题5 科技创新</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0e2ce514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刷综合#df=0e2ce514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0e2ce514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刷综合#df=c2e67145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主题突破练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0e2ce514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刷综合#df=20d62653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0e2ce514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hexin?subject=chinese#pid=66f27fe7379202f811563c6b#tid=6709d39f94bd19000a8af926#sourcefrom=">
    <p:spTree>
      <p:nvGrpSpPr>
        <p:cNvPr id="1" name=""/>
        <p:cNvGrpSpPr/>
        <p:nvPr/>
      </p:nvGrpSpPr>
      <p:grpSpPr>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over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261872" y="2432304"/>
            <a:ext cx="1097280" cy="2295144"/>
          </a:xfrm>
          <a:prstGeom prst="rect">
            <a:avLst/>
          </a:prstGeom>
          <a:noFill/>
        </p:spPr>
        <p:txBody>
          <a:bodyPr/>
          <a:lstStyle/>
          <a:p>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2112264" y="3593592"/>
            <a:ext cx="8229600" cy="45720"/>
          </a:xfrm>
          <a:prstGeom prst="rect">
            <a:avLst/>
          </a:prstGeom>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刷真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0e2ce514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刷主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0e2ce514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刷综合">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0e2ce514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目录#mc=目录配置2#077d5977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261872" y="2432304"/>
            <a:ext cx="1097280" cy="2295144"/>
          </a:xfrm>
          <a:prstGeom prst="rect">
            <a:avLst/>
          </a:prstGeom>
          <a:noFill/>
        </p:spPr>
        <p:txBody>
          <a:bodyPr/>
          <a:lstStyle/>
          <a:p>
            <a:endParaRPr lang="zh-CN" altLang="en-US"/>
          </a:p>
        </p:txBody>
      </p:sp>
      <p:sp>
        <p:nvSpPr>
          <p:cNvPr id="4" name="C_0#auto_editor_catalog_4?lid=0e2ce5149&amp;cid=0e2ce5149&amp;vtp=1">
            <a:hlinkClick r:id="" action="ppaction://noaction"/>
          </p:cNvPr>
          <p:cNvSpPr/>
          <p:nvPr/>
        </p:nvSpPr>
        <p:spPr>
          <a:xfrm>
            <a:off x="2569464" y="2139696"/>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sz="2800" dirty="0"/>
          </a:p>
        </p:txBody>
      </p:sp>
      <p:sp>
        <p:nvSpPr>
          <p:cNvPr id="5" name="C_0#auto_editor_catalog_4?lid=c2e67145d&amp;cid=c2e67145d&amp;vtp=1">
            <a:hlinkClick r:id="" action="ppaction://noaction"/>
          </p:cNvPr>
          <p:cNvSpPr/>
          <p:nvPr/>
        </p:nvSpPr>
        <p:spPr>
          <a:xfrm>
            <a:off x="2569464" y="3081528"/>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sz="2800" dirty="0"/>
          </a:p>
        </p:txBody>
      </p:sp>
      <p:sp>
        <p:nvSpPr>
          <p:cNvPr id="6" name="C_0#auto_editor_catalog_4?lid=20d62653c&amp;cid=20d62653c&amp;vtp=1">
            <a:hlinkClick r:id="" action="ppaction://noaction"/>
          </p:cNvPr>
          <p:cNvSpPr/>
          <p:nvPr/>
        </p:nvSpPr>
        <p:spPr>
          <a:xfrm>
            <a:off x="2569464" y="4014216"/>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sz="2800"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内容#df=077d5977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l">
              <a:lnSpc>
                <a:spcPct val="100000"/>
              </a:lnSpc>
            </a:pPr>
            <a:r>
              <a:rPr lang="en-US" sz="24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专题十二 非连续性文本阅读</a:t>
            </a:r>
            <a:endParaRPr lang="en-US" sz="2400"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刷真题#df=0e2ce514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0e2ce514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刷真题#df=c2e67145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主题突破练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0e2ce514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刷真题#df=20d62653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0e2ce514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刷主题#df=c33b8aa8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主题1 地域风物</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0e2ce514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刷主题#df=29869247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主题2 传统文化</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0e2ce514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刷主题#df=4d0bc4be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主题3 社会热点</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0e2ce514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刷主题#df=5dcb6c3b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主题4 生活百科</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0e2ce514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刷主题#df=85864cbf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主题5 科技创新</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0e2ce514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刷综合#df=0e2ce514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0e2ce514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刷综合#df=c2e67145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主题突破练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0e2ce514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刷综合#df=20d62653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0e2ce514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c2e67145d&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20d62653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261872" y="2432304"/>
            <a:ext cx="1097280" cy="2295144"/>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2112264" y="3593592"/>
            <a:ext cx="8229600" cy="4572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7" Type="http://schemas.openxmlformats.org/officeDocument/2006/relationships/theme" Target="../theme/theme1.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35.xml"/><Relationship Id="rId8" Type="http://schemas.openxmlformats.org/officeDocument/2006/relationships/slideLayout" Target="../slideLayouts/slideLayout34.xml"/><Relationship Id="rId7" Type="http://schemas.openxmlformats.org/officeDocument/2006/relationships/slideLayout" Target="../slideLayouts/slideLayout33.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 Id="rId3" Type="http://schemas.openxmlformats.org/officeDocument/2006/relationships/slideLayout" Target="../slideLayouts/slideLayout29.xml"/><Relationship Id="rId27" Type="http://schemas.openxmlformats.org/officeDocument/2006/relationships/theme" Target="../theme/theme2.xml"/><Relationship Id="rId26" Type="http://schemas.openxmlformats.org/officeDocument/2006/relationships/slideLayout" Target="../slideLayouts/slideLayout52.xml"/><Relationship Id="rId25" Type="http://schemas.openxmlformats.org/officeDocument/2006/relationships/slideLayout" Target="../slideLayouts/slideLayout51.xml"/><Relationship Id="rId24" Type="http://schemas.openxmlformats.org/officeDocument/2006/relationships/slideLayout" Target="../slideLayouts/slideLayout50.xml"/><Relationship Id="rId23" Type="http://schemas.openxmlformats.org/officeDocument/2006/relationships/slideLayout" Target="../slideLayouts/slideLayout49.xml"/><Relationship Id="rId22" Type="http://schemas.openxmlformats.org/officeDocument/2006/relationships/slideLayout" Target="../slideLayouts/slideLayout48.xml"/><Relationship Id="rId21" Type="http://schemas.openxmlformats.org/officeDocument/2006/relationships/slideLayout" Target="../slideLayouts/slideLayout47.xml"/><Relationship Id="rId20" Type="http://schemas.openxmlformats.org/officeDocument/2006/relationships/slideLayout" Target="../slideLayouts/slideLayout46.xml"/><Relationship Id="rId2" Type="http://schemas.openxmlformats.org/officeDocument/2006/relationships/slideLayout" Target="../slideLayouts/slideLayout28.xml"/><Relationship Id="rId19" Type="http://schemas.openxmlformats.org/officeDocument/2006/relationships/slideLayout" Target="../slideLayouts/slideLayout45.xml"/><Relationship Id="rId18" Type="http://schemas.openxmlformats.org/officeDocument/2006/relationships/slideLayout" Target="../slideLayouts/slideLayout44.xml"/><Relationship Id="rId17" Type="http://schemas.openxmlformats.org/officeDocument/2006/relationships/slideLayout" Target="../slideLayouts/slideLayout43.xml"/><Relationship Id="rId16" Type="http://schemas.openxmlformats.org/officeDocument/2006/relationships/slideLayout" Target="../slideLayouts/slideLayout42.xml"/><Relationship Id="rId15" Type="http://schemas.openxmlformats.org/officeDocument/2006/relationships/slideLayout" Target="../slideLayouts/slideLayout41.xml"/><Relationship Id="rId14" Type="http://schemas.openxmlformats.org/officeDocument/2006/relationships/slideLayout" Target="../slideLayouts/slideLayout40.xml"/><Relationship Id="rId13" Type="http://schemas.openxmlformats.org/officeDocument/2006/relationships/slideLayout" Target="../slideLayouts/slideLayout39.xml"/><Relationship Id="rId12" Type="http://schemas.openxmlformats.org/officeDocument/2006/relationships/slideLayout" Target="../slideLayouts/slideLayout38.xml"/><Relationship Id="rId11" Type="http://schemas.openxmlformats.org/officeDocument/2006/relationships/slideLayout" Target="../slideLayouts/slideLayout37.xml"/><Relationship Id="rId10" Type="http://schemas.openxmlformats.org/officeDocument/2006/relationships/slideLayout" Target="../slideLayouts/slideLayout36.xml"/><Relationship Id="rId1"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 id="2147483693" r:id="rId18"/>
    <p:sldLayoutId id="2147483694" r:id="rId19"/>
    <p:sldLayoutId id="2147483695" r:id="rId20"/>
    <p:sldLayoutId id="2147483696" r:id="rId21"/>
    <p:sldLayoutId id="2147483697" r:id="rId22"/>
    <p:sldLayoutId id="2147483698" r:id="rId23"/>
    <p:sldLayoutId id="2147483699" r:id="rId24"/>
    <p:sldLayoutId id="2147483700" r:id="rId25"/>
    <p:sldLayoutId id="2147483701" r:id="rId2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6.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6.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6.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6.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6.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6.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6.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6.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6.xml"/></Relationships>
</file>

<file path=ppt/slides/_rels/slide109.xml.rels><?xml version="1.0" encoding="UTF-8" standalone="yes"?>
<Relationships xmlns="http://schemas.openxmlformats.org/package/2006/relationships"><Relationship Id="rId3" Type="http://schemas.openxmlformats.org/officeDocument/2006/relationships/notesSlide" Target="../notesSlides/notesSlide105.xml"/><Relationship Id="rId2" Type="http://schemas.openxmlformats.org/officeDocument/2006/relationships/slideLayout" Target="../slideLayouts/slideLayout26.xml"/><Relationship Id="rId1" Type="http://schemas.openxmlformats.org/officeDocument/2006/relationships/image" Target="../media/image32.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6.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6.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6.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6.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6.xml"/><Relationship Id="rId1" Type="http://schemas.openxmlformats.org/officeDocument/2006/relationships/image" Target="../media/image14.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9.xml"/><Relationship Id="rId1" Type="http://schemas.openxmlformats.org/officeDocument/2006/relationships/image" Target="../media/image1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9.xml"/><Relationship Id="rId1" Type="http://schemas.openxmlformats.org/officeDocument/2006/relationships/image" Target="../media/image16.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19.xml"/><Relationship Id="rId2" Type="http://schemas.openxmlformats.org/officeDocument/2006/relationships/image" Target="../media/image18.jpeg"/><Relationship Id="rId1" Type="http://schemas.openxmlformats.org/officeDocument/2006/relationships/image" Target="../media/image17.jpeg"/></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9.xml"/><Relationship Id="rId2" Type="http://schemas.openxmlformats.org/officeDocument/2006/relationships/image" Target="../media/image20.jpeg"/><Relationship Id="rId1" Type="http://schemas.openxmlformats.org/officeDocument/2006/relationships/image" Target="../media/image19.jpe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19.xml"/><Relationship Id="rId2" Type="http://schemas.openxmlformats.org/officeDocument/2006/relationships/image" Target="../media/image22.jpeg"/><Relationship Id="rId1" Type="http://schemas.openxmlformats.org/officeDocument/2006/relationships/image" Target="../media/image21.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20.xml"/><Relationship Id="rId2" Type="http://schemas.openxmlformats.org/officeDocument/2006/relationships/image" Target="../media/image24.jpeg"/><Relationship Id="rId1" Type="http://schemas.openxmlformats.org/officeDocument/2006/relationships/image" Target="../media/image23.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0.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20.xml"/><Relationship Id="rId1" Type="http://schemas.openxmlformats.org/officeDocument/2006/relationships/image" Target="../media/image25.jpe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4.xml"/><Relationship Id="rId3" Type="http://schemas.openxmlformats.org/officeDocument/2006/relationships/slide" Target="slide98.xml"/><Relationship Id="rId2" Type="http://schemas.openxmlformats.org/officeDocument/2006/relationships/slide" Target="slide21.xml"/><Relationship Id="rId1" Type="http://schemas.openxmlformats.org/officeDocument/2006/relationships/slide" Target="slide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1.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22.xml"/><Relationship Id="rId1" Type="http://schemas.openxmlformats.org/officeDocument/2006/relationships/image" Target="../media/image26.jpe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2.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22.xml"/><Relationship Id="rId1" Type="http://schemas.openxmlformats.org/officeDocument/2006/relationships/image" Target="../media/image27.jpeg"/></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22.xml"/><Relationship Id="rId1" Type="http://schemas.openxmlformats.org/officeDocument/2006/relationships/image" Target="../media/image28.jpe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6.xml"/><Relationship Id="rId3" Type="http://schemas.openxmlformats.org/officeDocument/2006/relationships/image" Target="../media/image13.tiff"/><Relationship Id="rId2" Type="http://schemas.openxmlformats.org/officeDocument/2006/relationships/image" Target="../media/image12.tiff"/><Relationship Id="rId1" Type="http://schemas.openxmlformats.org/officeDocument/2006/relationships/image" Target="../media/image11.tiff"/></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2.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22.xml"/><Relationship Id="rId1" Type="http://schemas.openxmlformats.org/officeDocument/2006/relationships/image" Target="../media/image29.jpeg"/></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3.xml"/></Relationships>
</file>

<file path=ppt/slides/_rels/slide84.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23.xml"/><Relationship Id="rId1" Type="http://schemas.openxmlformats.org/officeDocument/2006/relationships/image" Target="../media/image30.jpeg"/></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3.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3.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3.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3.xml"/></Relationships>
</file>

<file path=ppt/slides/_rels/slide91.xml.rels><?xml version="1.0" encoding="UTF-8" standalone="yes"?>
<Relationships xmlns="http://schemas.openxmlformats.org/package/2006/relationships"><Relationship Id="rId3" Type="http://schemas.openxmlformats.org/officeDocument/2006/relationships/notesSlide" Target="../notesSlides/notesSlide87.xml"/><Relationship Id="rId2" Type="http://schemas.openxmlformats.org/officeDocument/2006/relationships/slideLayout" Target="../slideLayouts/slideLayout23.xml"/><Relationship Id="rId1" Type="http://schemas.openxmlformats.org/officeDocument/2006/relationships/image" Target="../media/image31.png"/></Relationships>
</file>

<file path=ppt/slides/_rels/slide92.xml.rels><?xml version="1.0" encoding="UTF-8" standalone="yes"?>
<Relationships xmlns="http://schemas.openxmlformats.org/package/2006/relationships"><Relationship Id="rId3" Type="http://schemas.openxmlformats.org/officeDocument/2006/relationships/notesSlide" Target="../notesSlides/notesSlide88.xml"/><Relationship Id="rId2" Type="http://schemas.openxmlformats.org/officeDocument/2006/relationships/slideLayout" Target="../slideLayouts/slideLayout23.xml"/><Relationship Id="rId1" Type="http://schemas.openxmlformats.org/officeDocument/2006/relationships/image" Target="../media/image31.png"/></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8.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QB_8_BD.3_1#595dbbbd9?sp=1&amp;vcp=1&amp;pid=b2035ae93&amp;color=0,0,0&amp;vtp=1&amp;bbb=1&amp;hs=1"/>
          <p:cNvSpPr/>
          <p:nvPr/>
        </p:nvSpPr>
        <p:spPr>
          <a:xfrm>
            <a:off x="502920" y="4897186"/>
            <a:ext cx="11183112" cy="770255"/>
          </a:xfrm>
          <a:prstGeom prst="rect">
            <a:avLst/>
          </a:prstGeom>
          <a:noFill/>
        </p:spPr>
        <p:txBody>
          <a:bodyPr wrap="none" lIns="0" tIns="0" rIns="0" bIns="0" rtlCol="0" anchor="t"/>
          <a:lstStyle/>
          <a:p>
            <a:pPr algn="l" latinLnBrk="1">
              <a:lnSpc>
                <a:spcPts val="3300"/>
              </a:lnSpc>
            </a:pPr>
            <a:endParaRPr lang="en-US" altLang="zh-CN" sz="1800" dirty="0"/>
          </a:p>
        </p:txBody>
      </p:sp>
      <p:sp>
        <p:nvSpPr>
          <p:cNvPr id="10" name="文本框 9"/>
          <p:cNvSpPr txBox="1"/>
          <p:nvPr/>
        </p:nvSpPr>
        <p:spPr>
          <a:xfrm>
            <a:off x="502920" y="993775"/>
            <a:ext cx="11182350" cy="2676525"/>
          </a:xfrm>
          <a:prstGeom prst="rect">
            <a:avLst/>
          </a:prstGeom>
        </p:spPr>
        <p:txBody>
          <a:bodyPr wrap="square">
            <a:spAutoFit/>
          </a:bodyPr>
          <a:p>
            <a:pPr indent="0" defTabSz="266700" fontAlgn="auto">
              <a:lnSpc>
                <a:spcPct val="150000"/>
              </a:lnSpc>
              <a:spcBef>
                <a:spcPct val="0"/>
              </a:spcBef>
              <a:spcAft>
                <a:spcPct val="0"/>
              </a:spcAft>
            </a:pPr>
            <a:r>
              <a:rPr lang="zh-CN" altLang="en-US" sz="1600">
                <a:latin typeface="楷体" panose="02010609060101010101" pitchFamily="34" charset="-122"/>
                <a:ea typeface="楷体" panose="02010609060101010101" pitchFamily="34" charset="-122"/>
                <a:cs typeface="楷体" panose="02010609060101010101" pitchFamily="34" charset="-122"/>
              </a:rPr>
              <a:t>材料四</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u="sng">
                <a:solidFill>
                  <a:schemeClr val="tx1"/>
                </a:solidFill>
                <a:uFill>
                  <a:solidFill>
                    <a:schemeClr val="tx1"/>
                  </a:solidFill>
                </a:uFill>
                <a:latin typeface="楷体" panose="02010609060101010101" pitchFamily="34" charset="-122"/>
                <a:ea typeface="楷体" panose="02010609060101010101" pitchFamily="34" charset="-122"/>
                <a:cs typeface="楷体" panose="02010609060101010101" pitchFamily="34" charset="-122"/>
              </a:rPr>
              <a:t>　　　　　</a:t>
            </a:r>
            <a:r>
              <a:rPr lang="en-US" altLang="zh-CN" sz="1600" u="sng">
                <a:solidFill>
                  <a:schemeClr val="tx1"/>
                </a:solidFill>
                <a:uFill>
                  <a:solidFill>
                    <a:schemeClr val="tx1"/>
                  </a:solidFill>
                </a:uFill>
                <a:latin typeface="楷体" panose="02010609060101010101" pitchFamily="34" charset="-122"/>
                <a:ea typeface="楷体" panose="02010609060101010101" pitchFamily="34" charset="-122"/>
                <a:cs typeface="楷体" panose="02010609060101010101" pitchFamily="34" charset="-122"/>
              </a:rPr>
              <a:t> </a:t>
            </a:r>
            <a:endParaRPr lang="en-US" altLang="zh-CN" sz="1600" u="sng">
              <a:latin typeface="楷体" panose="02010609060101010101" pitchFamily="34" charset="-122"/>
              <a:ea typeface="楷体" panose="02010609060101010101" pitchFamily="34" charset="-122"/>
              <a:cs typeface="楷体" panose="02010609060101010101" pitchFamily="34" charset="-122"/>
            </a:endParaRPr>
          </a:p>
          <a:p>
            <a:pPr indent="0" defTabSz="266700" fontAlgn="auto">
              <a:lnSpc>
                <a:spcPct val="150000"/>
              </a:lnSpc>
              <a:spcBef>
                <a:spcPct val="0"/>
              </a:spcBef>
              <a:spcAft>
                <a:spcPct val="0"/>
              </a:spcAft>
            </a:pPr>
            <a:r>
              <a:rPr lang="zh-CN" altLang="en-US" sz="1600">
                <a:latin typeface="楷体" panose="02010609060101010101" pitchFamily="34" charset="-122"/>
                <a:ea typeface="楷体" panose="02010609060101010101" pitchFamily="34" charset="-122"/>
                <a:cs typeface="楷体" panose="02010609060101010101" pitchFamily="34" charset="-122"/>
              </a:rPr>
              <a:t>过去几年</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我国未成年人网络娱乐行为管理体系日趋完善</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对不良用网行为的监管日趋严格。今年</a:t>
            </a:r>
            <a:r>
              <a:rPr lang="en-US" altLang="zh-CN" sz="1600">
                <a:latin typeface="楷体" panose="02010609060101010101" pitchFamily="34" charset="-122"/>
                <a:ea typeface="楷体" panose="02010609060101010101" pitchFamily="34" charset="-122"/>
                <a:cs typeface="楷体" panose="02010609060101010101" pitchFamily="34" charset="-122"/>
              </a:rPr>
              <a:t>1</a:t>
            </a:r>
            <a:r>
              <a:rPr lang="zh-CN" altLang="en-US" sz="1600">
                <a:latin typeface="楷体" panose="02010609060101010101" pitchFamily="34" charset="-122"/>
                <a:ea typeface="楷体" panose="02010609060101010101" pitchFamily="34" charset="-122"/>
                <a:cs typeface="楷体" panose="02010609060101010101" pitchFamily="34" charset="-122"/>
              </a:rPr>
              <a:t>月</a:t>
            </a:r>
            <a:r>
              <a:rPr lang="en-US" altLang="zh-CN" sz="1600">
                <a:latin typeface="楷体" panose="02010609060101010101" pitchFamily="34" charset="-122"/>
                <a:ea typeface="楷体" panose="02010609060101010101" pitchFamily="34" charset="-122"/>
                <a:cs typeface="楷体" panose="02010609060101010101" pitchFamily="34" charset="-122"/>
              </a:rPr>
              <a:t>1</a:t>
            </a:r>
            <a:r>
              <a:rPr lang="zh-CN" altLang="en-US" sz="1600">
                <a:latin typeface="楷体" panose="02010609060101010101" pitchFamily="34" charset="-122"/>
                <a:ea typeface="楷体" panose="02010609060101010101" pitchFamily="34" charset="-122"/>
                <a:cs typeface="楷体" panose="02010609060101010101" pitchFamily="34" charset="-122"/>
              </a:rPr>
              <a:t>日起正式施行的</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未成年人网络保护条例</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是我国首部专门性的未成年人网络保护综合立法</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对网络沉迷防治做出了具体规定。</a:t>
            </a:r>
            <a:endParaRPr lang="zh-CN" altLang="en-US" sz="1600">
              <a:latin typeface="楷体" panose="02010609060101010101" pitchFamily="34" charset="-122"/>
              <a:ea typeface="楷体" panose="02010609060101010101" pitchFamily="34" charset="-122"/>
              <a:cs typeface="楷体" panose="02010609060101010101" pitchFamily="34" charset="-122"/>
            </a:endParaRPr>
          </a:p>
          <a:p>
            <a:pPr indent="0" defTabSz="266700" fontAlgn="auto">
              <a:lnSpc>
                <a:spcPct val="150000"/>
              </a:lnSpc>
              <a:spcBef>
                <a:spcPct val="0"/>
              </a:spcBef>
              <a:spcAft>
                <a:spcPct val="0"/>
              </a:spcAft>
            </a:pPr>
            <a:r>
              <a:rPr lang="zh-CN" altLang="en-US" sz="1600">
                <a:latin typeface="楷体" panose="02010609060101010101" pitchFamily="34" charset="-122"/>
                <a:ea typeface="楷体" panose="02010609060101010101" pitchFamily="34" charset="-122"/>
                <a:cs typeface="楷体" panose="02010609060101010101" pitchFamily="34" charset="-122"/>
              </a:rPr>
              <a:t>随着</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未成年人网络保护条例</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落地施行</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各地各部门纷纷进社区、进校园普及相关知识。北京市海淀区市民活动中心工作人员面向居民开展普法教育</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提醒家长强化监护人网络素养教育责任</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天津市南开区、河北区等网信部门联动未成年人检察工作室</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将法治宣讲平台由“</a:t>
            </a:r>
            <a:r>
              <a:rPr lang="zh-CN" altLang="en-US" sz="1600">
                <a:latin typeface="楷体" panose="02010609060101010101" pitchFamily="34" charset="-122"/>
                <a:ea typeface="楷体" panose="02010609060101010101" pitchFamily="34" charset="-122"/>
                <a:cs typeface="楷体" panose="02010609060101010101" pitchFamily="34" charset="-122"/>
              </a:rPr>
              <a:t>线下”</a:t>
            </a:r>
            <a:r>
              <a:rPr lang="zh-CN" altLang="en-US" sz="1600">
                <a:latin typeface="楷体" panose="02010609060101010101" pitchFamily="34" charset="-122"/>
                <a:ea typeface="楷体" panose="02010609060101010101" pitchFamily="34" charset="-122"/>
                <a:cs typeface="楷体" panose="02010609060101010101" pitchFamily="34" charset="-122"/>
              </a:rPr>
              <a:t>搬至“</a:t>
            </a:r>
            <a:r>
              <a:rPr lang="zh-CN" altLang="en-US" sz="1600">
                <a:latin typeface="楷体" panose="02010609060101010101" pitchFamily="34" charset="-122"/>
                <a:ea typeface="楷体" panose="02010609060101010101" pitchFamily="34" charset="-122"/>
                <a:cs typeface="楷体" panose="02010609060101010101" pitchFamily="34" charset="-122"/>
              </a:rPr>
              <a:t>线上”</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各地各具特色的宣传活动</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为未成年人在网络空间健康成长提供有益引导。</a:t>
            </a:r>
            <a:endParaRPr lang="zh-CN" altLang="en-US" sz="1600">
              <a:latin typeface="楷体" panose="02010609060101010101" pitchFamily="34" charset="-122"/>
              <a:ea typeface="楷体" panose="02010609060101010101" pitchFamily="34" charset="-122"/>
              <a:cs typeface="楷体" panose="02010609060101010101" pitchFamily="34" charset="-122"/>
            </a:endParaRPr>
          </a:p>
          <a:p>
            <a:pPr indent="0" algn="r" defTabSz="266700" fontAlgn="auto">
              <a:lnSpc>
                <a:spcPct val="150000"/>
              </a:lnSpc>
              <a:spcBef>
                <a:spcPct val="0"/>
              </a:spcBef>
              <a:spcAft>
                <a:spcPct val="0"/>
              </a:spcAft>
            </a:pPr>
            <a:r>
              <a:rPr lang="en-US" altLang="zh-CN" sz="1600">
                <a:latin typeface="华文仿宋" panose="02010600040101010101" charset="-122"/>
                <a:ea typeface="华文仿宋" panose="02010600040101010101" charset="-122"/>
                <a:cs typeface="华文仿宋" panose="02010600040101010101" charset="-122"/>
              </a:rPr>
              <a:t>(</a:t>
            </a:r>
            <a:r>
              <a:rPr lang="zh-CN" altLang="en-US" sz="1600">
                <a:latin typeface="华文仿宋" panose="02010600040101010101" charset="-122"/>
                <a:ea typeface="华文仿宋" panose="02010600040101010101" charset="-122"/>
                <a:cs typeface="华文仿宋" panose="02010600040101010101" charset="-122"/>
              </a:rPr>
              <a:t>以上材料摘编自</a:t>
            </a:r>
            <a:r>
              <a:rPr lang="en-US" altLang="zh-CN" sz="1600">
                <a:latin typeface="华文仿宋" panose="02010600040101010101" charset="-122"/>
                <a:ea typeface="华文仿宋" panose="02010600040101010101" charset="-122"/>
                <a:cs typeface="华文仿宋" panose="02010600040101010101" charset="-122"/>
              </a:rPr>
              <a:t>2024</a:t>
            </a:r>
            <a:r>
              <a:rPr lang="zh-CN" altLang="en-US" sz="1600">
                <a:latin typeface="华文仿宋" panose="02010600040101010101" charset="-122"/>
                <a:ea typeface="华文仿宋" panose="02010600040101010101" charset="-122"/>
                <a:cs typeface="华文仿宋" panose="02010600040101010101" charset="-122"/>
              </a:rPr>
              <a:t>年</a:t>
            </a:r>
            <a:r>
              <a:rPr lang="en-US" altLang="zh-CN" sz="1600">
                <a:latin typeface="华文仿宋" panose="02010600040101010101" charset="-122"/>
                <a:ea typeface="华文仿宋" panose="02010600040101010101" charset="-122"/>
                <a:cs typeface="华文仿宋" panose="02010600040101010101" charset="-122"/>
              </a:rPr>
              <a:t>5</a:t>
            </a:r>
            <a:r>
              <a:rPr lang="zh-CN" altLang="en-US" sz="1600">
                <a:latin typeface="华文仿宋" panose="02010600040101010101" charset="-122"/>
                <a:ea typeface="华文仿宋" panose="02010600040101010101" charset="-122"/>
                <a:cs typeface="华文仿宋" panose="02010600040101010101" charset="-122"/>
              </a:rPr>
              <a:t>月</a:t>
            </a:r>
            <a:r>
              <a:rPr lang="en-US" altLang="zh-CN" sz="1600">
                <a:latin typeface="华文仿宋" panose="02010600040101010101" charset="-122"/>
                <a:ea typeface="华文仿宋" panose="02010600040101010101" charset="-122"/>
                <a:cs typeface="华文仿宋" panose="02010600040101010101" charset="-122"/>
              </a:rPr>
              <a:t>28</a:t>
            </a:r>
            <a:r>
              <a:rPr lang="zh-CN" altLang="en-US" sz="1600">
                <a:latin typeface="华文仿宋" panose="02010600040101010101" charset="-122"/>
                <a:ea typeface="华文仿宋" panose="02010600040101010101" charset="-122"/>
                <a:cs typeface="华文仿宋" panose="02010600040101010101" charset="-122"/>
              </a:rPr>
              <a:t>日</a:t>
            </a:r>
            <a:r>
              <a:rPr lang="en-US" altLang="zh-CN" sz="1600">
                <a:latin typeface="华文仿宋" panose="02010600040101010101" charset="-122"/>
                <a:ea typeface="华文仿宋" panose="02010600040101010101" charset="-122"/>
                <a:cs typeface="华文仿宋" panose="02010600040101010101" charset="-122"/>
              </a:rPr>
              <a:t>《</a:t>
            </a:r>
            <a:r>
              <a:rPr lang="zh-CN" altLang="en-US" sz="1600">
                <a:latin typeface="华文仿宋" panose="02010600040101010101" charset="-122"/>
                <a:ea typeface="华文仿宋" panose="02010600040101010101" charset="-122"/>
                <a:cs typeface="华文仿宋" panose="02010600040101010101" charset="-122"/>
              </a:rPr>
              <a:t>人民日报</a:t>
            </a:r>
            <a:r>
              <a:rPr lang="en-US" altLang="zh-CN" sz="1600">
                <a:latin typeface="华文仿宋" panose="02010600040101010101" charset="-122"/>
                <a:ea typeface="华文仿宋" panose="02010600040101010101" charset="-122"/>
                <a:cs typeface="华文仿宋" panose="02010600040101010101" charset="-122"/>
              </a:rPr>
              <a:t>》,《</a:t>
            </a:r>
            <a:r>
              <a:rPr lang="zh-CN" altLang="en-US" sz="1600">
                <a:latin typeface="华文仿宋" panose="02010600040101010101" charset="-122"/>
                <a:ea typeface="华文仿宋" panose="02010600040101010101" charset="-122"/>
                <a:cs typeface="华文仿宋" panose="02010600040101010101" charset="-122"/>
              </a:rPr>
              <a:t>第</a:t>
            </a:r>
            <a:r>
              <a:rPr lang="en-US" altLang="zh-CN" sz="1600">
                <a:latin typeface="华文仿宋" panose="02010600040101010101" charset="-122"/>
                <a:ea typeface="华文仿宋" panose="02010600040101010101" charset="-122"/>
                <a:cs typeface="华文仿宋" panose="02010600040101010101" charset="-122"/>
              </a:rPr>
              <a:t>5</a:t>
            </a:r>
            <a:r>
              <a:rPr lang="zh-CN" altLang="en-US" sz="1600">
                <a:latin typeface="华文仿宋" panose="02010600040101010101" charset="-122"/>
                <a:ea typeface="华文仿宋" panose="02010600040101010101" charset="-122"/>
                <a:cs typeface="华文仿宋" panose="02010600040101010101" charset="-122"/>
              </a:rPr>
              <a:t>次全国未成年人互联网使用情况调查报告</a:t>
            </a:r>
            <a:r>
              <a:rPr lang="en-US" altLang="zh-CN" sz="1600">
                <a:latin typeface="华文仿宋" panose="02010600040101010101" charset="-122"/>
                <a:ea typeface="华文仿宋" panose="02010600040101010101" charset="-122"/>
                <a:cs typeface="华文仿宋" panose="02010600040101010101" charset="-122"/>
              </a:rPr>
              <a:t>》)</a:t>
            </a:r>
            <a:endParaRPr lang="en-US" altLang="zh-CN" sz="1600">
              <a:latin typeface="华文仿宋" panose="02010600040101010101" charset="-122"/>
              <a:ea typeface="华文仿宋" panose="02010600040101010101" charset="-122"/>
              <a:cs typeface="华文仿宋" panose="02010600040101010101" charset="-122"/>
            </a:endParaRPr>
          </a:p>
        </p:txBody>
      </p:sp>
      <p:sp>
        <p:nvSpPr>
          <p:cNvPr id="11" name="文本框 10"/>
          <p:cNvSpPr txBox="1"/>
          <p:nvPr/>
        </p:nvSpPr>
        <p:spPr>
          <a:xfrm>
            <a:off x="638810" y="3766820"/>
            <a:ext cx="9692640" cy="429895"/>
          </a:xfrm>
          <a:prstGeom prst="rect">
            <a:avLst/>
          </a:prstGeom>
        </p:spPr>
        <p:txBody>
          <a:bodyPr wrap="square">
            <a:spAutoFit/>
          </a:bodyPr>
          <a:p>
            <a:pPr marL="0" indent="0" defTabSz="266700">
              <a:spcBef>
                <a:spcPct val="0"/>
              </a:spcBef>
              <a:spcAft>
                <a:spcPct val="0"/>
              </a:spcAft>
            </a:pPr>
            <a:r>
              <a:rPr lang="en-US" altLang="zh-CN" sz="2200" b="1">
                <a:solidFill>
                  <a:schemeClr val="tx1"/>
                </a:solidFill>
                <a:latin typeface="黑体" panose="02010609060101010101" pitchFamily="34" charset="-122"/>
                <a:ea typeface="黑体" panose="02010609060101010101" pitchFamily="34" charset="-122"/>
                <a:cs typeface="黑体" panose="02010609060101010101" pitchFamily="34" charset="-122"/>
              </a:rPr>
              <a:t>1.</a:t>
            </a:r>
            <a:r>
              <a:rPr lang="zh-CN" altLang="en-US" sz="1600" b="1">
                <a:latin typeface="黑体" panose="02010609060101010101" pitchFamily="34" charset="-122"/>
                <a:ea typeface="黑体" panose="02010609060101010101" pitchFamily="34" charset="-122"/>
                <a:cs typeface="黑体" panose="02010609060101010101" pitchFamily="34" charset="-122"/>
              </a:rPr>
              <a:t>关于未成年人互联网使用情况</a:t>
            </a:r>
            <a:r>
              <a:rPr lang="en-US" altLang="zh-CN" sz="1600" b="1">
                <a:latin typeface="黑体" panose="02010609060101010101" pitchFamily="34" charset="-122"/>
                <a:ea typeface="黑体" panose="02010609060101010101" pitchFamily="34" charset="-122"/>
                <a:cs typeface="黑体" panose="02010609060101010101" pitchFamily="34" charset="-122"/>
              </a:rPr>
              <a:t>,</a:t>
            </a:r>
            <a:r>
              <a:rPr lang="zh-CN" altLang="en-US" sz="1600" b="1">
                <a:latin typeface="黑体" panose="02010609060101010101" pitchFamily="34" charset="-122"/>
                <a:ea typeface="黑体" panose="02010609060101010101" pitchFamily="34" charset="-122"/>
                <a:cs typeface="黑体" panose="02010609060101010101" pitchFamily="34" charset="-122"/>
              </a:rPr>
              <a:t>从材料一的数据中</a:t>
            </a:r>
            <a:r>
              <a:rPr lang="en-US" altLang="zh-CN" sz="1600" b="1">
                <a:latin typeface="黑体" panose="02010609060101010101" pitchFamily="34" charset="-122"/>
                <a:ea typeface="黑体" panose="02010609060101010101" pitchFamily="34" charset="-122"/>
                <a:cs typeface="黑体" panose="02010609060101010101" pitchFamily="34" charset="-122"/>
              </a:rPr>
              <a:t>,</a:t>
            </a:r>
            <a:r>
              <a:rPr lang="zh-CN" altLang="en-US" sz="1600" b="1">
                <a:latin typeface="黑体" panose="02010609060101010101" pitchFamily="34" charset="-122"/>
                <a:ea typeface="黑体" panose="02010609060101010101" pitchFamily="34" charset="-122"/>
                <a:cs typeface="黑体" panose="02010609060101010101" pitchFamily="34" charset="-122"/>
              </a:rPr>
              <a:t>可以得出哪些结论</a:t>
            </a:r>
            <a:r>
              <a:rPr lang="en-US" altLang="zh-CN" sz="1600" b="1">
                <a:latin typeface="黑体" panose="02010609060101010101" pitchFamily="34" charset="-122"/>
                <a:ea typeface="黑体" panose="02010609060101010101" pitchFamily="34" charset="-122"/>
                <a:cs typeface="黑体" panose="02010609060101010101" pitchFamily="34" charset="-122"/>
              </a:rPr>
              <a:t>?</a:t>
            </a:r>
            <a:r>
              <a:rPr lang="zh-CN" altLang="en-US" sz="1600" b="1">
                <a:latin typeface="黑体" panose="02010609060101010101" pitchFamily="34" charset="-122"/>
                <a:ea typeface="黑体" panose="02010609060101010101" pitchFamily="34" charset="-122"/>
                <a:cs typeface="黑体" panose="02010609060101010101" pitchFamily="34" charset="-122"/>
              </a:rPr>
              <a:t>请写出两点。</a:t>
            </a:r>
            <a:r>
              <a:rPr lang="en-US" altLang="zh-CN" sz="1600" b="1">
                <a:latin typeface="黑体" panose="02010609060101010101" pitchFamily="34" charset="-122"/>
                <a:ea typeface="黑体" panose="02010609060101010101" pitchFamily="34" charset="-122"/>
                <a:cs typeface="黑体" panose="02010609060101010101" pitchFamily="34" charset="-122"/>
              </a:rPr>
              <a:t>(4</a:t>
            </a:r>
            <a:r>
              <a:rPr lang="zh-CN" altLang="en-US" sz="1600" b="1">
                <a:latin typeface="黑体" panose="02010609060101010101" pitchFamily="34" charset="-122"/>
                <a:ea typeface="黑体" panose="02010609060101010101" pitchFamily="34" charset="-122"/>
                <a:cs typeface="黑体" panose="02010609060101010101" pitchFamily="34" charset="-122"/>
              </a:rPr>
              <a:t>分</a:t>
            </a:r>
            <a:r>
              <a:rPr lang="en-US" altLang="zh-CN" sz="1600" b="1">
                <a:latin typeface="黑体" panose="02010609060101010101" pitchFamily="34" charset="-122"/>
                <a:ea typeface="黑体" panose="02010609060101010101" pitchFamily="34" charset="-122"/>
                <a:cs typeface="黑体" panose="02010609060101010101" pitchFamily="34" charset="-122"/>
              </a:rPr>
              <a:t>)</a:t>
            </a:r>
            <a:endParaRPr lang="en-US" altLang="zh-CN" sz="1600" b="1">
              <a:latin typeface="黑体" panose="02010609060101010101" pitchFamily="34" charset="-122"/>
              <a:ea typeface="黑体" panose="02010609060101010101" pitchFamily="34" charset="-122"/>
              <a:cs typeface="黑体" panose="02010609060101010101" pitchFamily="34" charset="-122"/>
            </a:endParaRPr>
          </a:p>
        </p:txBody>
      </p:sp>
      <p:sp>
        <p:nvSpPr>
          <p:cNvPr id="12" name="文本框 11"/>
          <p:cNvSpPr txBox="1"/>
          <p:nvPr/>
        </p:nvSpPr>
        <p:spPr>
          <a:xfrm>
            <a:off x="920115" y="4293235"/>
            <a:ext cx="8306435" cy="1198880"/>
          </a:xfrm>
          <a:prstGeom prst="rect">
            <a:avLst/>
          </a:prstGeom>
        </p:spPr>
        <p:txBody>
          <a:bodyPr wrap="square">
            <a:spAutoFit/>
          </a:bodyPr>
          <a:p>
            <a:pPr indent="0" defTabSz="266700" fontAlgn="auto">
              <a:lnSpc>
                <a:spcPct val="150000"/>
              </a:lnSpc>
              <a:spcBef>
                <a:spcPct val="0"/>
              </a:spcBef>
              <a:spcAft>
                <a:spcPct val="0"/>
              </a:spcAft>
            </a:pPr>
            <a:r>
              <a:rPr lang="en-US" altLang="zh-CN" sz="1600" b="1">
                <a:solidFill>
                  <a:srgbClr val="FF0000"/>
                </a:solidFill>
                <a:latin typeface="黑体" panose="02010609060101010101" pitchFamily="34" charset="-122"/>
                <a:ea typeface="黑体" panose="02010609060101010101" pitchFamily="34" charset="-122"/>
                <a:cs typeface="黑体" panose="02010609060101010101" pitchFamily="34" charset="-122"/>
              </a:rPr>
              <a:t>①</a:t>
            </a:r>
            <a:r>
              <a:rPr lang="zh-CN" altLang="en-US" sz="1600" b="1">
                <a:solidFill>
                  <a:srgbClr val="FF0000"/>
                </a:solidFill>
                <a:latin typeface="黑体" panose="02010609060101010101" pitchFamily="34" charset="-122"/>
                <a:ea typeface="黑体" panose="02010609060101010101" pitchFamily="34" charset="-122"/>
                <a:cs typeface="黑体" panose="02010609060101010101" pitchFamily="34" charset="-122"/>
              </a:rPr>
              <a:t>绝大多数未成年网民对相关法律或政策有所了解。</a:t>
            </a:r>
            <a:endParaRPr lang="zh-CN" altLang="en-US" sz="1600" b="1">
              <a:solidFill>
                <a:srgbClr val="FF0000"/>
              </a:solidFill>
              <a:latin typeface="黑体" panose="02010609060101010101" pitchFamily="34" charset="-122"/>
              <a:ea typeface="黑体" panose="02010609060101010101" pitchFamily="34" charset="-122"/>
              <a:cs typeface="黑体" panose="02010609060101010101" pitchFamily="34" charset="-122"/>
            </a:endParaRPr>
          </a:p>
          <a:p>
            <a:pPr indent="0" defTabSz="266700" fontAlgn="auto">
              <a:lnSpc>
                <a:spcPct val="150000"/>
              </a:lnSpc>
              <a:spcBef>
                <a:spcPct val="0"/>
              </a:spcBef>
              <a:spcAft>
                <a:spcPct val="0"/>
              </a:spcAft>
            </a:pPr>
            <a:r>
              <a:rPr lang="en-US" altLang="zh-CN" sz="1600" b="1">
                <a:solidFill>
                  <a:srgbClr val="FF0000"/>
                </a:solidFill>
                <a:latin typeface="黑体" panose="02010609060101010101" pitchFamily="34" charset="-122"/>
                <a:ea typeface="黑体" panose="02010609060101010101" pitchFamily="34" charset="-122"/>
                <a:cs typeface="黑体" panose="02010609060101010101" pitchFamily="34" charset="-122"/>
              </a:rPr>
              <a:t>②</a:t>
            </a:r>
            <a:r>
              <a:rPr lang="zh-CN" altLang="en-US" sz="1600" b="1">
                <a:solidFill>
                  <a:srgbClr val="FF0000"/>
                </a:solidFill>
                <a:latin typeface="黑体" panose="02010609060101010101" pitchFamily="34" charset="-122"/>
                <a:ea typeface="黑体" panose="02010609060101010101" pitchFamily="34" charset="-122"/>
                <a:cs typeface="黑体" panose="02010609060101010101" pitchFamily="34" charset="-122"/>
              </a:rPr>
              <a:t>我国未成年网民规模大、互联网普及率高。</a:t>
            </a:r>
            <a:endParaRPr lang="zh-CN" altLang="en-US" sz="1600" b="1">
              <a:solidFill>
                <a:srgbClr val="FF0000"/>
              </a:solidFill>
              <a:latin typeface="黑体" panose="02010609060101010101" pitchFamily="34" charset="-122"/>
              <a:ea typeface="黑体" panose="02010609060101010101" pitchFamily="34" charset="-122"/>
              <a:cs typeface="黑体" panose="02010609060101010101" pitchFamily="34" charset="-122"/>
            </a:endParaRPr>
          </a:p>
          <a:p>
            <a:pPr indent="0" defTabSz="266700" fontAlgn="auto">
              <a:lnSpc>
                <a:spcPct val="150000"/>
              </a:lnSpc>
              <a:spcBef>
                <a:spcPct val="0"/>
              </a:spcBef>
              <a:spcAft>
                <a:spcPct val="0"/>
              </a:spcAft>
            </a:pPr>
            <a:r>
              <a:rPr lang="en-US" altLang="zh-CN" sz="1600" b="1">
                <a:solidFill>
                  <a:srgbClr val="FF0000"/>
                </a:solidFill>
                <a:latin typeface="黑体" panose="02010609060101010101" pitchFamily="34" charset="-122"/>
                <a:ea typeface="黑体" panose="02010609060101010101" pitchFamily="34" charset="-122"/>
                <a:cs typeface="黑体" panose="02010609060101010101" pitchFamily="34" charset="-122"/>
              </a:rPr>
              <a:t>③</a:t>
            </a:r>
            <a:r>
              <a:rPr lang="zh-CN" altLang="en-US" sz="1600" b="1">
                <a:solidFill>
                  <a:srgbClr val="FF0000"/>
                </a:solidFill>
                <a:latin typeface="黑体" panose="02010609060101010101" pitchFamily="34" charset="-122"/>
                <a:ea typeface="黑体" panose="02010609060101010101" pitchFamily="34" charset="-122"/>
                <a:cs typeface="黑体" panose="02010609060101010101" pitchFamily="34" charset="-122"/>
              </a:rPr>
              <a:t>未成年人利用互联网学习占比高</a:t>
            </a:r>
            <a:r>
              <a:rPr lang="en-US" altLang="zh-CN" sz="1600" b="1">
                <a:solidFill>
                  <a:srgbClr val="FF0000"/>
                </a:solidFill>
                <a:latin typeface="黑体" panose="02010609060101010101" pitchFamily="34" charset="-122"/>
                <a:ea typeface="黑体" panose="02010609060101010101" pitchFamily="34" charset="-122"/>
                <a:cs typeface="黑体" panose="02010609060101010101" pitchFamily="34" charset="-122"/>
              </a:rPr>
              <a:t>,</a:t>
            </a:r>
            <a:r>
              <a:rPr lang="zh-CN" altLang="en-US" sz="1600" b="1">
                <a:solidFill>
                  <a:srgbClr val="FF0000"/>
                </a:solidFill>
                <a:latin typeface="黑体" panose="02010609060101010101" pitchFamily="34" charset="-122"/>
                <a:ea typeface="黑体" panose="02010609060101010101" pitchFamily="34" charset="-122"/>
                <a:cs typeface="黑体" panose="02010609060101010101" pitchFamily="34" charset="-122"/>
              </a:rPr>
              <a:t>且认可互联网学习的比例有增长。</a:t>
            </a:r>
            <a:endParaRPr lang="zh-CN" altLang="en-US" sz="1600" b="1">
              <a:solidFill>
                <a:srgbClr val="FF0000"/>
              </a:solidFill>
              <a:latin typeface="黑体" panose="02010609060101010101" pitchFamily="34" charset="-122"/>
              <a:ea typeface="黑体" panose="02010609060101010101" pitchFamily="34" charset="-122"/>
              <a:cs typeface="黑体" panose="02010609060101010101" pitchFamily="34"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43_3#b5d192020?sp=1&amp;vcp=1&amp;pid=f989931e7&amp;color=0,0,0&amp;vtp=1&amp;bt=1&amp;bbb=1&amp;hb=1"/>
          <p:cNvSpPr/>
          <p:nvPr/>
        </p:nvSpPr>
        <p:spPr>
          <a:xfrm>
            <a:off x="502920" y="1019589"/>
            <a:ext cx="11183112" cy="20275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材料三：</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人类的记忆可分为瞬时记忆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短时记忆和长时记忆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准确识记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正确书写汉字</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需要将对汉字的短时记忆</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转化为长时记忆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根据研究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初次学习之后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间隔性地重复学习有助于短时记忆向长时记忆转化</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时间间隔和</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记忆保持数量的关系如表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a:lnSpc>
                <a:spcPts val="3100"/>
              </a:lnSpc>
            </a:pPr>
            <a:r>
              <a:rPr lang="en-US" altLang="zh-CN"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a:t>
            </a:r>
            <a:r>
              <a:rPr lang="en-US" altLang="zh-CN"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时间间隔和记忆保持数量的关系</a:t>
            </a:r>
            <a:endParaRPr lang="en-US" altLang="zh-CN" dirty="0"/>
          </a:p>
        </p:txBody>
      </p:sp>
      <p:graphicFrame>
        <p:nvGraphicFramePr>
          <p:cNvPr id="100" name="QM_7_BD.143_4#b5d192020?colgroup=15,15,15&amp;vcp=1&amp;pid=f989931e7&amp;color=0,0,0&amp;vtp=1&amp;bbb=1"/>
          <p:cNvGraphicFramePr>
            <a:graphicFrameLocks noGrp="1"/>
          </p:cNvGraphicFramePr>
          <p:nvPr/>
        </p:nvGraphicFramePr>
        <p:xfrm>
          <a:off x="502920" y="3165381"/>
          <a:ext cx="11155680" cy="3115631"/>
        </p:xfrm>
        <a:graphic>
          <a:graphicData uri="http://schemas.openxmlformats.org/drawingml/2006/table">
            <a:tbl>
              <a:tblPr/>
              <a:tblGrid>
                <a:gridCol w="3803904"/>
                <a:gridCol w="3675888"/>
                <a:gridCol w="3675888"/>
              </a:tblGrid>
              <a:tr h="386842">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时间间隔（小时）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记忆保持数量（%）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遗忘数量（%）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827">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41.81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827">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827">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827">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66.3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827">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827">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827">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24×31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78.9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43_5#b5d192020?vcp=1&amp;pid=f989931e7&amp;color=0,0,0&amp;mp=1&amp;vtp=1&amp;bt=1&amp;bbb=1&amp;hb=1"/>
          <p:cNvSpPr/>
          <p:nvPr/>
        </p:nvSpPr>
        <p:spPr>
          <a:xfrm>
            <a:off x="502920" y="985047"/>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根据记忆保持的规律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合理安排复习的时间间隔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能够提高汉字识记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书写的准确度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多写</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多看都是复</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习汉字的有效方法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但研究表明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手写汉字比注视汉字更有利于准确识记汉字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在汉字识记方面</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手写笔记的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学生往往比用键盘打字的学生更具优势</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3" name="QC_8_BD.144_1#26462141d?vcp=1&amp;pid=b5d192020&amp;color=0,0,0&amp;vtp=1&amp;bbb=1"/>
          <p:cNvSpPr/>
          <p:nvPr/>
        </p:nvSpPr>
        <p:spPr>
          <a:xfrm>
            <a:off x="502920" y="2220312"/>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1.根据以上三则材料，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下列说法不符合文意的一项是(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sz="1800" dirty="0"/>
          </a:p>
        </p:txBody>
      </p:sp>
      <p:sp>
        <p:nvSpPr>
          <p:cNvPr id="4" name="QC_8_AN.145_1#26462141d.bracket?vcp=1&amp;pid=b5d192020&amp;color=0,0,0&amp;vpa=29&amp;vtp=1"/>
          <p:cNvSpPr/>
          <p:nvPr/>
        </p:nvSpPr>
        <p:spPr>
          <a:xfrm>
            <a:off x="5886926" y="2206977"/>
            <a:ext cx="3190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5" name="QC_8_BD.146_1#26462141d.choices?vcp=1&amp;pid=b5d192020&amp;color=0,0,0&amp;vtp=1&amp;bbb=1"/>
          <p:cNvSpPr/>
          <p:nvPr/>
        </p:nvSpPr>
        <p:spPr>
          <a:xfrm>
            <a:off x="502920" y="2631094"/>
            <a:ext cx="11183112" cy="16114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A.计算机和网络技术的普及，对汉字书写提出了挑战。</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.“几乎有了”的现象表明字形相近的形声字容易被区分。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.表1显示，距初次学习后的时间间隔短，记忆保持数量多。</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.相较于注视汉字或使用键盘打字，手写汉字更有利于识记。</a:t>
            </a:r>
            <a:endParaRPr lang="en-US" altLang="zh-CN" sz="1800" dirty="0"/>
          </a:p>
        </p:txBody>
      </p:sp>
      <p:sp>
        <p:nvSpPr>
          <p:cNvPr id="6" name="QC_8_AS.147_1#26462141d?vcp=1&amp;pid=b5d192020&amp;color=0,0,0&amp;vtp=1&amp;bbb=1&amp;hb=1"/>
          <p:cNvSpPr/>
          <p:nvPr/>
        </p:nvSpPr>
        <p:spPr>
          <a:xfrm>
            <a:off x="502920" y="4279108"/>
            <a:ext cx="11183112" cy="20275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本题考查筛选与辨析材料内容的能力。B项，结合材料二“心理学上有一种现象，被称为‘</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几乎有了’：</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很多人想问题或写字的时候</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，问题的答案、要书写的字形出现在自己的头脑里，一闪而过，但又没有抓住”</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可知，</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几乎有了”的现象是指在书写汉字时，脑子里有一闪而过的印象，但又无法正确书写；结合</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“把握汉字的结构特</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点</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，能够在一定程度上规避‘几乎有了’的现象”可知，针对字形相近的形声字，要把握汉字的结构特点</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，才能更</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好地区分</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。选项理解有误。</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wipe(left)">
                                      <p:cBhvr>
                                        <p:cTn id="21" dur="500"/>
                                        <p:tgtEl>
                                          <p:spTgt spid="6">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left)">
                                      <p:cBhvr>
                                        <p:cTn id="24" dur="500"/>
                                        <p:tgtEl>
                                          <p:spTgt spid="6">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wipe(left)">
                                      <p:cBhvr>
                                        <p:cTn id="27" dur="500"/>
                                        <p:tgtEl>
                                          <p:spTgt spid="6">
                                            <p:txEl>
                                              <p:pRg st="3" end="3"/>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6">
                                            <p:txEl>
                                              <p:pRg st="4" end="4"/>
                                            </p:txEl>
                                          </p:spTgt>
                                        </p:tgtEl>
                                        <p:attrNameLst>
                                          <p:attrName>style.visibility</p:attrName>
                                        </p:attrNameLst>
                                      </p:cBhvr>
                                      <p:to>
                                        <p:strVal val="visible"/>
                                      </p:to>
                                    </p:set>
                                    <p:animEffect transition="in" filter="wipe(left)">
                                      <p:cBhvr>
                                        <p:cTn id="30"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148_1#571b02ca3?vcp=1&amp;pid=b5d192020&amp;color=0,0,0&amp;vtp=1&amp;bt=1&amp;bbb=1"/>
          <p:cNvSpPr/>
          <p:nvPr/>
        </p:nvSpPr>
        <p:spPr>
          <a:xfrm>
            <a:off x="502920" y="1819976"/>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2.根据材料二的内容，在文中横线处补写一句话。</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下列恰当的一项是(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sz="1800" dirty="0"/>
          </a:p>
        </p:txBody>
      </p:sp>
      <p:sp>
        <p:nvSpPr>
          <p:cNvPr id="3" name="QC_8_AN.149_1#571b02ca3.bracket?vcp=1&amp;pid=b5d192020&amp;color=0,0,0&amp;vpa=30&amp;vtp=1"/>
          <p:cNvSpPr/>
          <p:nvPr/>
        </p:nvSpPr>
        <p:spPr>
          <a:xfrm>
            <a:off x="7487125" y="1806641"/>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8_BD.150_1#571b02ca3.choices?vcp=1&amp;pid=b5d192020&amp;color=0,0,0&amp;vtp=1&amp;bbb=1"/>
          <p:cNvSpPr/>
          <p:nvPr/>
        </p:nvSpPr>
        <p:spPr>
          <a:xfrm>
            <a:off x="502920" y="2227519"/>
            <a:ext cx="11183112" cy="770255"/>
          </a:xfrm>
          <a:prstGeom prst="rect">
            <a:avLst/>
          </a:prstGeom>
          <a:noFill/>
        </p:spPr>
        <p:txBody>
          <a:bodyPr wrap="none" lIns="0" tIns="0" rIns="0" bIns="0" rtlCol="0" anchor="t"/>
          <a:lstStyle/>
          <a:p>
            <a:pPr latinLnBrk="1">
              <a:lnSpc>
                <a:spcPts val="3300"/>
              </a:lnSpc>
              <a:tabLst>
                <a:tab pos="569912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.这是一种非常奇怪的现象</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.这是因为汉字的笔画简单</a:t>
            </a:r>
            <a:endParaRPr lang="en-US" altLang="zh-CN" sz="1800" dirty="0"/>
          </a:p>
          <a:p>
            <a:pPr latinLnBrk="1">
              <a:lnSpc>
                <a:spcPts val="3100"/>
              </a:lnSpc>
              <a:tabLst>
                <a:tab pos="5699125"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.这与汉字特点有一定的关联</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.这可以规避汉字书写的问题</a:t>
            </a:r>
            <a:endParaRPr lang="en-US" altLang="zh-CN" sz="1800" dirty="0"/>
          </a:p>
        </p:txBody>
      </p:sp>
      <p:sp>
        <p:nvSpPr>
          <p:cNvPr id="5" name="QC_8_AS.151_1#571b02ca3?vcp=1&amp;pid=b5d192020&amp;color=0,0,0&amp;vtp=1&amp;bbb=1&amp;hb=1"/>
          <p:cNvSpPr/>
          <p:nvPr/>
        </p:nvSpPr>
        <p:spPr>
          <a:xfrm>
            <a:off x="502920" y="3047304"/>
            <a:ext cx="11183112" cy="16084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本题考查句子衔接的能力。结合文中横线处后面的内容“汉字系统中，很多形声字的字形相近</a:t>
            </a:r>
            <a:r>
              <a:rPr lang="en-US" altLang="zh-CN" sz="1800" b="1" i="0">
                <a:solidFill>
                  <a:srgbClr val="FF0000"/>
                </a:solidFill>
                <a:latin typeface="宋体" panose="02010600030101010101" pitchFamily="2" charset="-122"/>
                <a:ea typeface="宋体" panose="02010600030101010101" pitchFamily="2" charset="-122"/>
                <a:cs typeface="Times New Roman" panose="02020603050405020304" pitchFamily="34" charset="-120"/>
              </a:rPr>
              <a:t>……</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”可</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知</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，这是在举例说明要把握汉字的结构特点，才能够在一定程度上规避“几乎有了”的现象</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。横线处需要说明的</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是什么原因导致</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“几乎有了”的现象在汉字书写中尤为明显，结合文中横线处后面的内容分析可知</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，“汉字的结构</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特点</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”是产生此现象的原因。</a:t>
            </a:r>
            <a:endParaRPr lang="en-US" altLang="zh-CN" dirty="0"/>
          </a:p>
        </p:txBody>
      </p:sp>
      <p:sp>
        <p:nvSpPr>
          <p:cNvPr id="6" name="QB_8_BD.152_1#12b9b650a?vcp=1&amp;pid=b5d192020&amp;color=0,0,0&amp;vtp=1&amp;bbb=1&amp;hb=1"/>
          <p:cNvSpPr/>
          <p:nvPr/>
        </p:nvSpPr>
        <p:spPr>
          <a:xfrm>
            <a:off x="502920" y="4698304"/>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3.从上述三则材料可以看出，提高全民汉字书写的准确性，</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可以从①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三方面下功夫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dirty="0"/>
          </a:p>
        </p:txBody>
      </p:sp>
      <p:sp>
        <p:nvSpPr>
          <p:cNvPr id="7" name="QB_8_AN.153_1#12b9b650a.blank?vcp=1&amp;pid=b5d192020&amp;color=0,0,0&amp;vpa=31&amp;vtp=1&amp;bbb=1"/>
          <p:cNvSpPr/>
          <p:nvPr/>
        </p:nvSpPr>
        <p:spPr>
          <a:xfrm>
            <a:off x="7309325" y="4667824"/>
            <a:ext cx="22240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语文课程和教学引导</a:t>
            </a:r>
            <a:endParaRPr lang="en-US" altLang="zh-CN" dirty="0"/>
          </a:p>
        </p:txBody>
      </p:sp>
      <p:sp>
        <p:nvSpPr>
          <p:cNvPr id="8" name="QB_8_AN.154_1#12b9b650a.blank?vcp=1&amp;pid=b5d192020&amp;color=0,0,0&amp;vpa=32&amp;vtp=1&amp;bbb=1&amp;hb=1"/>
          <p:cNvSpPr/>
          <p:nvPr/>
        </p:nvSpPr>
        <p:spPr>
          <a:xfrm>
            <a:off x="502920" y="4667824"/>
            <a:ext cx="11183112" cy="779145"/>
          </a:xfrm>
          <a:prstGeom prst="rect">
            <a:avLst/>
          </a:prstGeom>
          <a:noFill/>
        </p:spPr>
        <p:txBody>
          <a:bodyPr wrap="square" lIns="0" tIns="0" rIns="0" bIns="0" rtlCol="0" anchor="t"/>
          <a:lstStyle/>
          <a:p>
            <a:pPr latinLnBrk="1">
              <a:lnSpc>
                <a:spcPct val="1500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把握汉字结构特点</a:t>
            </a:r>
            <a:endParaRPr lang="en-US" altLang="zh-CN" dirty="0"/>
          </a:p>
        </p:txBody>
      </p:sp>
      <p:sp>
        <p:nvSpPr>
          <p:cNvPr id="9" name="QB_8_AN.155_1#12b9b650a.blank?vcp=1&amp;pid=b5d192020&amp;color=0,0,0&amp;vpa=33&amp;vtp=1&amp;bbb=1"/>
          <p:cNvSpPr/>
          <p:nvPr/>
        </p:nvSpPr>
        <p:spPr>
          <a:xfrm>
            <a:off x="1422876" y="5065969"/>
            <a:ext cx="57673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强化对汉字的长时记忆（多写、多看、多复习）（3分）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wipe(left)">
                                      <p:cBhvr>
                                        <p:cTn id="27" dur="500"/>
                                        <p:tgtEl>
                                          <p:spTgt spid="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7">
                                            <p:bg/>
                                          </p:spTgt>
                                        </p:tgtEl>
                                        <p:attrNameLst>
                                          <p:attrName>style.visibility</p:attrName>
                                        </p:attrNameLst>
                                      </p:cBhvr>
                                      <p:to>
                                        <p:strVal val="visible"/>
                                      </p:to>
                                    </p:set>
                                    <p:animEffect transition="in" filter="wipe(left)">
                                      <p:cBhvr>
                                        <p:cTn id="32" dur="500"/>
                                        <p:tgtEl>
                                          <p:spTgt spid="7">
                                            <p:bg/>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wipe(left)">
                                      <p:cBhvr>
                                        <p:cTn id="35" dur="500"/>
                                        <p:tgtEl>
                                          <p:spTgt spid="7">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8">
                                            <p:bg/>
                                          </p:spTgt>
                                        </p:tgtEl>
                                        <p:attrNameLst>
                                          <p:attrName>style.visibility</p:attrName>
                                        </p:attrNameLst>
                                      </p:cBhvr>
                                      <p:to>
                                        <p:strVal val="visible"/>
                                      </p:to>
                                    </p:set>
                                    <p:animEffect transition="in" filter="wipe(left)">
                                      <p:cBhvr>
                                        <p:cTn id="40" dur="500"/>
                                        <p:tgtEl>
                                          <p:spTgt spid="8">
                                            <p:bg/>
                                          </p:spTgt>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8">
                                            <p:txEl>
                                              <p:pRg st="0" end="0"/>
                                            </p:txEl>
                                          </p:spTgt>
                                        </p:tgtEl>
                                        <p:attrNameLst>
                                          <p:attrName>style.visibility</p:attrName>
                                        </p:attrNameLst>
                                      </p:cBhvr>
                                      <p:to>
                                        <p:strVal val="visible"/>
                                      </p:to>
                                    </p:set>
                                    <p:animEffect transition="in" filter="wipe(left)">
                                      <p:cBhvr>
                                        <p:cTn id="43" dur="500"/>
                                        <p:tgtEl>
                                          <p:spTgt spid="8">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9">
                                            <p:bg/>
                                          </p:spTgt>
                                        </p:tgtEl>
                                        <p:attrNameLst>
                                          <p:attrName>style.visibility</p:attrName>
                                        </p:attrNameLst>
                                      </p:cBhvr>
                                      <p:to>
                                        <p:strVal val="visible"/>
                                      </p:to>
                                    </p:set>
                                    <p:animEffect transition="in" filter="wipe(left)">
                                      <p:cBhvr>
                                        <p:cTn id="48" dur="500"/>
                                        <p:tgtEl>
                                          <p:spTgt spid="9">
                                            <p:bg/>
                                          </p:spTgt>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
                                            <p:txEl>
                                              <p:pRg st="0" end="0"/>
                                            </p:txEl>
                                          </p:spTgt>
                                        </p:tgtEl>
                                        <p:attrNameLst>
                                          <p:attrName>style.visibility</p:attrName>
                                        </p:attrNameLst>
                                      </p:cBhvr>
                                      <p:to>
                                        <p:strVal val="visible"/>
                                      </p:to>
                                    </p:set>
                                    <p:animEffect transition="in" filter="wipe(left)">
                                      <p:cBhvr>
                                        <p:cTn id="51"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8" grpId="0" animBg="1" build="p"/>
      <p:bldP spid="9" grpId="0" animBg="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a7f281bdf?vcp=1&amp;pid=87f987784&amp;color=0,0,0&amp;vtp=1&amp;bt=1&amp;bbb=1"/>
          <p:cNvSpPr/>
          <p:nvPr/>
        </p:nvSpPr>
        <p:spPr>
          <a:xfrm>
            <a:off x="502920" y="896112"/>
            <a:ext cx="11183112" cy="36576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［2024江苏苏州中考］</a:t>
            </a:r>
            <a:endParaRPr lang="en-US" altLang="zh-CN" sz="2400" dirty="0"/>
          </a:p>
        </p:txBody>
      </p:sp>
      <p:sp>
        <p:nvSpPr>
          <p:cNvPr id="3" name="QM_7_BD.156_1#3bc8408db?sp=1&amp;vcp=1&amp;pid=a7f281bdf&amp;color=0,0,0&amp;vtp=1&amp;bbb=1&amp;hb=1"/>
          <p:cNvSpPr/>
          <p:nvPr/>
        </p:nvSpPr>
        <p:spPr>
          <a:xfrm>
            <a:off x="502920" y="1270000"/>
            <a:ext cx="11183112" cy="2373630"/>
          </a:xfrm>
          <a:prstGeom prst="rect">
            <a:avLst/>
          </a:prstGeom>
          <a:noFill/>
        </p:spPr>
        <p:txBody>
          <a:bodyPr wrap="none" lIns="0" tIns="0" rIns="0" bIns="0" rtlCol="0" anchor="t"/>
          <a:lstStyle/>
          <a:p>
            <a:pPr algn="l" latinLnBrk="1">
              <a:lnSpc>
                <a:spcPts val="32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材料一：</a:t>
            </a:r>
            <a:endParaRPr lang="en-US" altLang="zh-CN" sz="1800" dirty="0"/>
          </a:p>
          <a:p>
            <a:pPr latinLnBrk="1">
              <a:lnSpc>
                <a:spcPts val="32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乡村全面振兴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既要塑形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也要铸魂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今年中央一号文件提出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繁荣发展乡村文化</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加强乡村优秀传统文</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化保护传承和创新发展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文化振兴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是乡村全面振兴的重要内容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能为乡村全面振兴提供动能和支撑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2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乡村是中华优秀传统文化的重要载体</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广袤的乡土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既有古村落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古建筑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民族村寨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文物古迹</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农业遗</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迹等物质文化遗产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也有民间艺术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戏曲曲艺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手工技艺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民族服饰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民俗活动等非物质文化遗产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选自2024年3月25日《人民日报》,有删改）</a:t>
            </a:r>
            <a:endParaRPr lang="en-US" altLang="zh-CN" dirty="0"/>
          </a:p>
        </p:txBody>
      </p:sp>
      <p:sp>
        <p:nvSpPr>
          <p:cNvPr id="4" name="QM_7_BD.156_2#3bc8408db?sp=1&amp;vcp=1&amp;pid=a7f281bdf&amp;color=0,0,0&amp;vtp=1&amp;bbb=1&amp;hb=1"/>
          <p:cNvSpPr/>
          <p:nvPr/>
        </p:nvSpPr>
        <p:spPr>
          <a:xfrm>
            <a:off x="502920" y="3649663"/>
            <a:ext cx="11183112" cy="2780030"/>
          </a:xfrm>
          <a:prstGeom prst="rect">
            <a:avLst/>
          </a:prstGeom>
          <a:noFill/>
        </p:spPr>
        <p:txBody>
          <a:bodyPr wrap="none" lIns="0" tIns="0" rIns="0" bIns="0" rtlCol="0" anchor="t"/>
          <a:lstStyle/>
          <a:p>
            <a:pPr algn="l" latinLnBrk="1">
              <a:lnSpc>
                <a:spcPts val="32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材料二：</a:t>
            </a:r>
            <a:endParaRPr lang="en-US" altLang="zh-CN" sz="1800" dirty="0"/>
          </a:p>
          <a:p>
            <a:pPr latinLnBrk="1">
              <a:lnSpc>
                <a:spcPts val="32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低级别文物是相比于全国重点文物保护单位和省级文物保护单位这些高级别文物而言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主要包括市</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县级</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文物保护单位和尚未核定公布为文物保护单位的不可移动文物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2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在大多数人的眼里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低级别文物并不那么吸引人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它们大多分布在偏远地区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或散落在民间村落中</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默默</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地等待着岁月的流逝</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但它们是中国悠久历史的见证者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是中华文脉的基石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2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文物是不可再生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不可替代的宝贵资源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对这些风雨飘摇的低级别文物的保护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是一场与时间的赛跑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选自2024年5月13日中国经济网，有删改）</a:t>
            </a:r>
            <a:endParaRPr lang="en-US" altLang="zh-CN" dirty="0"/>
          </a:p>
        </p:txBody>
      </p:sp>
    </p:spTree>
  </p:cSld>
  <p:clrMapOvr>
    <a:masterClrMapping/>
  </p:clrMapOvr>
  <p:transition>
    <p:split dir="in"/>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56_3#3bc8408db?sp=1&amp;vcp=1&amp;pid=a7f281bdf&amp;color=0,0,0&amp;vtp=1&amp;bt=1&amp;bbb=1&amp;hb=1"/>
          <p:cNvSpPr/>
          <p:nvPr/>
        </p:nvSpPr>
        <p:spPr>
          <a:xfrm>
            <a:off x="502920" y="2015175"/>
            <a:ext cx="11183112" cy="32848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材料三：</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走进郴州市桂阳县和谐村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古朴悠然的老屋一字排开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夕阳映得瓦片一片金黄</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不时从中传来的琅琅读书</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声在田间回响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村中曾经的废弃老屋如今蝶变为种类丰富的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非遗研学基地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正焕发着新的生机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老屋不仅蕴含着建筑美学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与其所属的传统村落世代相传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更寄托了无数人的乡愁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郴州市相关负责人说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近年来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郴州启动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唤醒老屋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试点计划</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在保护老屋的同时唤醒沉睡的文旅资源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在郴州</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湘西等地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一幢幢长期无人居住的老屋经过抢修保护和合理利用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旧貌换新颜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转变为民宿</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研</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学基地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村史展览馆等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为村庄带来更多人气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也激活了乡村振兴发展的生机和活力</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选自2024年5月7日《光明日报》,有删改）</a:t>
            </a:r>
            <a:endParaRPr lang="en-US" altLang="zh-CN" dirty="0"/>
          </a:p>
        </p:txBody>
      </p:sp>
    </p:spTree>
  </p:cSld>
  <p:clrMapOvr>
    <a:masterClrMapping/>
  </p:clrMapOvr>
  <p:transition>
    <p:split dir="in"/>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56_4#3bc8408db?sp=1&amp;vcp=1&amp;pid=a7f281bdf&amp;color=0,0,0&amp;vtp=1&amp;bt=1&amp;bbb=1&amp;hb=1"/>
          <p:cNvSpPr/>
          <p:nvPr/>
        </p:nvSpPr>
        <p:spPr>
          <a:xfrm>
            <a:off x="502920" y="986475"/>
            <a:ext cx="11183112" cy="53803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材料四：</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放眼如今的苏州</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从城市到古镇再到乡村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新兴旅游目的地和多元业态不断涌现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古典与现代</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传统与时</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尚交相辉映的旅游体验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让苏州旅游焕发出新的魅力</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甪直古镇的沉浸式夜游项目以具有江南特色的风景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园林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非遗等载体搭建演绎场景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将古街</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廊桥等设</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施进行了艺术亮化提升改造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同时利用激光投影等多媒体技术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重现千年古镇繁华夜景</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给游客带来沉浸式游</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园体验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随着旅游的生活化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体验化的趋势越来越明显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以及交通和公共设施的日益完善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叠加游客避免人挤人</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追求性价比的心态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县域旅游加速崛起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许多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不知不觉中成了游客向往的目的地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五一期间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昆山举办第</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九届昆剧艺术节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17</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场配套活动同期举办</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吸引了大批游客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除了昆山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太仓</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张家港另外</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个县</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级市同样越来越火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常熟接待游客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144.07</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万人次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同比增长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53.17%；</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太仓接待游客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87.25</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万人次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同比增长</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30.1%,</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其中乡村游接待游客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25.98</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万人次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张家港以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来小城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漫漫游</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为主题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举办了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140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余场文体旅活动</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吸引游客</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61.26</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万人次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高铁张家港站假期发送旅客超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万人次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客流增长率为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65.9%。</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选自2024年5月17日《中国旅游报》,有删改）</a:t>
            </a:r>
            <a:endParaRPr lang="en-US" altLang="zh-CN" dirty="0"/>
          </a:p>
        </p:txBody>
      </p:sp>
    </p:spTree>
  </p:cSld>
  <p:clrMapOvr>
    <a:masterClrMapping/>
  </p:clrMapOvr>
  <p:transition>
    <p:split dir="in"/>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157_1#6a6731b71?vcp=1&amp;pid=3bc8408db&amp;color=0,0,0&amp;vtp=1&amp;bt=1&amp;bbb=1"/>
          <p:cNvSpPr/>
          <p:nvPr/>
        </p:nvSpPr>
        <p:spPr>
          <a:xfrm>
            <a:off x="502920" y="1604298"/>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对以上材料理解正确的一项是(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sz="1800" dirty="0"/>
          </a:p>
        </p:txBody>
      </p:sp>
      <p:sp>
        <p:nvSpPr>
          <p:cNvPr id="3" name="QC_8_AN.158_1#6a6731b71.bracket?vcp=1&amp;pid=3bc8408db&amp;color=0,0,0&amp;vpa=34&amp;vtp=1"/>
          <p:cNvSpPr/>
          <p:nvPr/>
        </p:nvSpPr>
        <p:spPr>
          <a:xfrm>
            <a:off x="3829526" y="1590963"/>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8_BD.159_1#6a6731b71.choices?vcp=1&amp;pid=3bc8408db&amp;color=0,0,0&amp;vtp=1&amp;bbb=1"/>
          <p:cNvSpPr/>
          <p:nvPr/>
        </p:nvSpPr>
        <p:spPr>
          <a:xfrm>
            <a:off x="502920" y="2011842"/>
            <a:ext cx="11183112" cy="16114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A.广袤乡土中，不但有民间艺术等物质文化遗产，还有古村落等非物质文化遗产。</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.低级别文物都分布在偏远地区，且散落于民间村落，默默地等待着岁月的流逝。</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.在苏州，县域旅游加速崛起与游客避免人挤人、追求性价比的心态有一定关系。</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.今年五一期间，常熟、太仓、张家港等县级市游客接待量同比增长均超过50%。</a:t>
            </a:r>
            <a:endParaRPr lang="en-US" altLang="zh-CN" sz="1800" dirty="0"/>
          </a:p>
        </p:txBody>
      </p:sp>
      <p:sp>
        <p:nvSpPr>
          <p:cNvPr id="5" name="QC_8_AS.160_1#6a6731b71?vcp=1&amp;pid=3bc8408db&amp;color=0,0,0&amp;vtp=1&amp;bbb=1&amp;hb=1"/>
          <p:cNvSpPr/>
          <p:nvPr/>
        </p:nvSpPr>
        <p:spPr>
          <a:xfrm>
            <a:off x="502920" y="3659857"/>
            <a:ext cx="11183112" cy="20275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本题考查理解材料内容的能力。A项有误，根据材料一第2段可知，</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民间艺术等属于非物质文化遗产，</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而非</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“物质文化遗产”；古村落等属于物质文化遗产，而非“非物质文化遗产”。B项有误，根据材料二第2</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段可知，</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低级别文物大多分布在偏远地区</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，或散落在民间村落中，而非“都分布在偏远地区，且散落于民间村落”。</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D项</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有误</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，根据材料四第3段可知，太仓游客接待量同比增长30.1%，而非“超过50</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%”；张家港游客接待量同比增长</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数据在材料中未体现</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wipe(left)">
                                      <p:cBhvr>
                                        <p:cTn id="27" dur="500"/>
                                        <p:tgtEl>
                                          <p:spTgt spid="5">
                                            <p:txEl>
                                              <p:pRg st="3" end="3"/>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wipe(left)">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161_1#0d78d4d9a?vcp=1&amp;pid=3bc8408db&amp;color=0,0,0&amp;vtp=1&amp;bt=1&amp;bbb=1&amp;hb=1"/>
          <p:cNvSpPr/>
          <p:nvPr/>
        </p:nvSpPr>
        <p:spPr>
          <a:xfrm>
            <a:off x="502920" y="1195644"/>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5.有人认为，一些年代久远的古建筑散落在村落里，破旧不堪，维修成本较大，没有修缮利用的价值</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料说说你的观点并阐述理由</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
        <p:nvSpPr>
          <p:cNvPr id="3" name="QO_8_AN.162_1#0d78d4d9a?vcp=1&amp;pid=3bc8408db&amp;color=0,0,0&amp;vtp=1&amp;bbb=1&amp;hb=1"/>
          <p:cNvSpPr/>
          <p:nvPr/>
        </p:nvSpPr>
        <p:spPr>
          <a:xfrm>
            <a:off x="502920" y="2020826"/>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【示例】有修缮利用价值。乡村古建筑是中国悠久历史的见证者，是中华文脉的基石</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；修缮古建筑能为乡村全</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面振兴提供动能和支撑</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，激活生机和活力；乡村古建筑是不可再生、不可替代的宝贵资源</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；乡村古建筑蕴含着</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建筑美学</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，寄托了无数人的乡愁；修缮古建筑可以增加旅游目的地，让旅游呈现多元业态。（4分）</a:t>
            </a:r>
            <a:endParaRPr lang="en-US" altLang="zh-CN" dirty="0"/>
          </a:p>
        </p:txBody>
      </p:sp>
      <p:sp>
        <p:nvSpPr>
          <p:cNvPr id="4" name="QC_8_BD.163_1#4dea1dc01?vcp=1&amp;pid=3bc8408db&amp;color=0,0,0&amp;vtp=1&amp;bbb=1"/>
          <p:cNvSpPr/>
          <p:nvPr/>
        </p:nvSpPr>
        <p:spPr>
          <a:xfrm>
            <a:off x="502920" y="3263394"/>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6.在文旅部门开展的“我为乡村文旅献计策”活动中，同学们提了以下建议，</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不合适的一项是(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sz="1800" dirty="0"/>
          </a:p>
        </p:txBody>
      </p:sp>
      <p:sp>
        <p:nvSpPr>
          <p:cNvPr id="5" name="QC_8_AN.164_1#4dea1dc01.bracket?vcp=1&amp;pid=3bc8408db&amp;color=0,0,0&amp;vpa=35&amp;vtp=1"/>
          <p:cNvSpPr/>
          <p:nvPr/>
        </p:nvSpPr>
        <p:spPr>
          <a:xfrm>
            <a:off x="9747725" y="3250059"/>
            <a:ext cx="3190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6" name="QC_8_BD.165_1#4dea1dc01.choices?vcp=1&amp;pid=3bc8408db&amp;color=0,0,0&amp;vtp=1&amp;bbb=1"/>
          <p:cNvSpPr/>
          <p:nvPr/>
        </p:nvSpPr>
        <p:spPr>
          <a:xfrm>
            <a:off x="502920" y="3674176"/>
            <a:ext cx="11183112" cy="770255"/>
          </a:xfrm>
          <a:prstGeom prst="rect">
            <a:avLst/>
          </a:prstGeom>
          <a:noFill/>
        </p:spPr>
        <p:txBody>
          <a:bodyPr wrap="none" lIns="0" tIns="0" rIns="0" bIns="0" rtlCol="0" anchor="t"/>
          <a:lstStyle/>
          <a:p>
            <a:pPr latinLnBrk="1">
              <a:lnSpc>
                <a:spcPts val="3300"/>
              </a:lnSpc>
              <a:tabLst>
                <a:tab pos="569912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A.摸清当地乡村旅游资源现状，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唤醒沉睡的文物。</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.将古建筑拆除并集中新建，打造特色旅游街区。</a:t>
            </a:r>
            <a:endParaRPr lang="en-US" altLang="zh-CN" sz="1800" dirty="0"/>
          </a:p>
          <a:p>
            <a:pPr latinLnBrk="1">
              <a:lnSpc>
                <a:spcPts val="3100"/>
              </a:lnSpc>
              <a:tabLst>
                <a:tab pos="5699125"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.利用当地古村闲置古建筑，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建设文化研学基地。</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.用科技手段赋能乡村旅游，让乡村游“潮”起来。</a:t>
            </a:r>
            <a:endParaRPr lang="en-US" altLang="zh-CN" sz="1800" dirty="0"/>
          </a:p>
        </p:txBody>
      </p:sp>
      <p:sp>
        <p:nvSpPr>
          <p:cNvPr id="7" name="QC_8_AS.166_1#4dea1dc01?vcp=1&amp;pid=3bc8408db&amp;color=0,0,0&amp;vtp=1&amp;bbb=1&amp;hb=1"/>
          <p:cNvSpPr/>
          <p:nvPr/>
        </p:nvSpPr>
        <p:spPr>
          <a:xfrm>
            <a:off x="502920" y="4493961"/>
            <a:ext cx="11183112" cy="16084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本题考查理解材料内容和提建议的能力。B项，根据材料二第2段“它们是中国悠久历史的见证者</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，是</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中华文脉的基石</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”和第3段“文物是不可再生、不可替代的宝贵资源”，以及材料一第1段“</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今年中央一号文件提出，</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繁荣发展乡村文化’‘加强乡村优秀传统文化保护传承和创新发展’”可知，该建议既破坏了文物</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，违背了保护乡</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村文化遗产的原则</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，也违背了中央一号文件的精神，因此不合理。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Effect transition="in" filter="wipe(left)">
                                      <p:cBhvr>
                                        <p:cTn id="21" dur="500"/>
                                        <p:tgtEl>
                                          <p:spTgt spid="5">
                                            <p:bg/>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Effect transition="in" filter="wipe(left)">
                                      <p:cBhvr>
                                        <p:cTn id="24" dur="500"/>
                                        <p:tgtEl>
                                          <p:spTgt spid="5">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wipe(left)">
                                      <p:cBhvr>
                                        <p:cTn id="29" dur="500"/>
                                        <p:tgtEl>
                                          <p:spTgt spid="7">
                                            <p:bg/>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wipe(left)">
                                      <p:cBhvr>
                                        <p:cTn id="32" dur="500"/>
                                        <p:tgtEl>
                                          <p:spTgt spid="7">
                                            <p:txEl>
                                              <p:pRg st="0" end="0"/>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7">
                                            <p:txEl>
                                              <p:pRg st="1" end="1"/>
                                            </p:txEl>
                                          </p:spTgt>
                                        </p:tgtEl>
                                        <p:attrNameLst>
                                          <p:attrName>style.visibility</p:attrName>
                                        </p:attrNameLst>
                                      </p:cBhvr>
                                      <p:to>
                                        <p:strVal val="visible"/>
                                      </p:to>
                                    </p:set>
                                    <p:animEffect transition="in" filter="wipe(left)">
                                      <p:cBhvr>
                                        <p:cTn id="35" dur="500"/>
                                        <p:tgtEl>
                                          <p:spTgt spid="7">
                                            <p:txEl>
                                              <p:pRg st="1" end="1"/>
                                            </p:txEl>
                                          </p:spTgt>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7">
                                            <p:txEl>
                                              <p:pRg st="2" end="2"/>
                                            </p:txEl>
                                          </p:spTgt>
                                        </p:tgtEl>
                                        <p:attrNameLst>
                                          <p:attrName>style.visibility</p:attrName>
                                        </p:attrNameLst>
                                      </p:cBhvr>
                                      <p:to>
                                        <p:strVal val="visible"/>
                                      </p:to>
                                    </p:set>
                                    <p:animEffect transition="in" filter="wipe(left)">
                                      <p:cBhvr>
                                        <p:cTn id="38" dur="500"/>
                                        <p:tgtEl>
                                          <p:spTgt spid="7">
                                            <p:txEl>
                                              <p:pRg st="2" end="2"/>
                                            </p:txEl>
                                          </p:spTgt>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
                                            <p:txEl>
                                              <p:pRg st="3" end="3"/>
                                            </p:txEl>
                                          </p:spTgt>
                                        </p:tgtEl>
                                        <p:attrNameLst>
                                          <p:attrName>style.visibility</p:attrName>
                                        </p:attrNameLst>
                                      </p:cBhvr>
                                      <p:to>
                                        <p:strVal val="visible"/>
                                      </p:to>
                                    </p:set>
                                    <p:animEffect transition="in" filter="wipe(left)">
                                      <p:cBhvr>
                                        <p:cTn id="41"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6e8d97c81?vcp=1&amp;pid=87f987784&amp;color=0,0,0&amp;vtp=1&amp;bt=1&amp;bbb=1&amp;hb=1"/>
          <p:cNvSpPr/>
          <p:nvPr/>
        </p:nvSpPr>
        <p:spPr>
          <a:xfrm>
            <a:off x="502920" y="891540"/>
            <a:ext cx="11183112" cy="73152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篇三</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［2024江苏连云港中考］实用类文本阅读课，老师以“飞天</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”为专题选取了三则</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，组织探究学习，请完成7~9题。（11分）</a:t>
            </a:r>
            <a:endParaRPr lang="en-US" altLang="zh-CN" sz="2400" dirty="0"/>
          </a:p>
        </p:txBody>
      </p:sp>
      <p:sp>
        <p:nvSpPr>
          <p:cNvPr id="3" name="QM_7_BD.167_1#ace9182bb?sp=1&amp;vcp=1&amp;pid=6e8d97c81&amp;color=0,0,0&amp;vtp=1&amp;bbb=1&amp;hb=1"/>
          <p:cNvSpPr/>
          <p:nvPr/>
        </p:nvSpPr>
        <p:spPr>
          <a:xfrm>
            <a:off x="502920" y="1625600"/>
            <a:ext cx="11183112" cy="32848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材料一：</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我国综合性太阳探测专用卫星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夸父一号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”（ASO-S）</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发射一年多以来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已经观测到了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100</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多例太阳白光耀斑</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夸父一号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卫星搭载的白光太阳望远镜的工作波段为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360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纳米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纳米波段</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这是人类首次在这个波段进行空间连</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续观测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观测时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白光太阳望远镜每两分钟对全日面进行一次成像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视场覆盖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1.2</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个太阳半径</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当有白光耀斑爆</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白光太阳望远镜会自动进入太阳爆发观测模式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秒或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秒的时间分辨率对日面局部区域进行快速成像</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观测同时发现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耀斑白光辐射出现的地点并不固定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下一步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夸父一号</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卫星团队将对爆发模式下的白光耀斑数</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据进行分析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360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纳米波段的白光耀斑进行探究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摘编自《科技日报》2024年5月9日）</a:t>
            </a:r>
            <a:endParaRPr lang="en-US" altLang="zh-CN" dirty="0"/>
          </a:p>
        </p:txBody>
      </p:sp>
    </p:spTree>
  </p:cSld>
  <p:clrMapOvr>
    <a:masterClrMapping/>
  </p:clrMapOvr>
  <p:transition>
    <p:split dir="in"/>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67_2#ace9182bb?sp=1&amp;vcp=1&amp;pid=6e8d97c81&amp;color=0,0,0&amp;vtp=1&amp;bt=1&amp;bbb=1"/>
          <p:cNvSpPr/>
          <p:nvPr/>
        </p:nvSpPr>
        <p:spPr>
          <a:xfrm>
            <a:off x="502920" y="970954"/>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材料二：</a:t>
            </a:r>
            <a:endParaRPr lang="en-US" altLang="zh-CN" sz="1800" dirty="0"/>
          </a:p>
          <a:p>
            <a:pPr algn="ct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嫦</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娥探月工程关键任务一览表</a:t>
            </a:r>
            <a:endParaRPr lang="en-US" altLang="zh-CN" sz="1800" dirty="0"/>
          </a:p>
        </p:txBody>
      </p:sp>
      <p:pic>
        <p:nvPicPr>
          <p:cNvPr id="3" name="QM_7_BD.167_3#ace9182bb?vcp=1&amp;pid=6e8d97c8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520373" y="1879131"/>
            <a:ext cx="9157350" cy="44575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plit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862330" y="1102360"/>
            <a:ext cx="11019155" cy="5060950"/>
          </a:xfrm>
          <a:prstGeom prst="rect">
            <a:avLst/>
          </a:prstGeom>
        </p:spPr>
        <p:txBody>
          <a:bodyPr wrap="square">
            <a:noAutofit/>
          </a:bodyPr>
          <a:p>
            <a:pPr indent="0" defTabSz="266700" fontAlgn="auto">
              <a:lnSpc>
                <a:spcPct val="150000"/>
              </a:lnSpc>
              <a:spcBef>
                <a:spcPct val="0"/>
              </a:spcBef>
              <a:spcAft>
                <a:spcPct val="0"/>
              </a:spcAft>
            </a:pPr>
            <a:endParaRPr lang="en-US" altLang="zh-CN" sz="2200" b="1">
              <a:solidFill>
                <a:schemeClr val="tx1"/>
              </a:solidFill>
              <a:latin typeface="黑体" panose="02010609060101010101" pitchFamily="34" charset="-122"/>
              <a:ea typeface="黑体" panose="02010609060101010101" pitchFamily="34" charset="-122"/>
              <a:cs typeface="黑体" panose="02010609060101010101" pitchFamily="34" charset="-122"/>
            </a:endParaRPr>
          </a:p>
          <a:p>
            <a:pPr indent="0" defTabSz="266700" fontAlgn="auto">
              <a:lnSpc>
                <a:spcPct val="150000"/>
              </a:lnSpc>
              <a:spcBef>
                <a:spcPct val="0"/>
              </a:spcBef>
              <a:spcAft>
                <a:spcPct val="0"/>
              </a:spcAft>
            </a:pPr>
            <a:r>
              <a:rPr lang="en-US" altLang="zh-CN" sz="2200" b="1">
                <a:solidFill>
                  <a:schemeClr val="tx1"/>
                </a:solidFill>
                <a:latin typeface="黑体" panose="02010609060101010101" pitchFamily="34" charset="-122"/>
                <a:ea typeface="黑体" panose="02010609060101010101" pitchFamily="34" charset="-122"/>
                <a:cs typeface="黑体" panose="02010609060101010101" pitchFamily="34" charset="-122"/>
              </a:rPr>
              <a:t>2.</a:t>
            </a:r>
            <a:r>
              <a:rPr lang="zh-CN" altLang="en-US" sz="1600" b="1">
                <a:solidFill>
                  <a:schemeClr val="tx1"/>
                </a:solidFill>
                <a:latin typeface="黑体" panose="02010609060101010101" pitchFamily="34" charset="-122"/>
                <a:ea typeface="黑体" panose="02010609060101010101" pitchFamily="34" charset="-122"/>
                <a:cs typeface="黑体" panose="02010609060101010101" pitchFamily="34" charset="-122"/>
              </a:rPr>
              <a:t>材料三中院长的建议是对记者采访的回答。请结合调查情况</a:t>
            </a:r>
            <a:r>
              <a:rPr lang="en-US" altLang="zh-CN" sz="1600" b="1">
                <a:solidFill>
                  <a:schemeClr val="tx1"/>
                </a:solidFill>
                <a:latin typeface="黑体" panose="02010609060101010101" pitchFamily="34" charset="-122"/>
                <a:ea typeface="黑体" panose="02010609060101010101" pitchFamily="34" charset="-122"/>
                <a:cs typeface="黑体" panose="02010609060101010101" pitchFamily="34" charset="-122"/>
              </a:rPr>
              <a:t>,</a:t>
            </a:r>
            <a:r>
              <a:rPr lang="zh-CN" altLang="en-US" sz="1600" b="1">
                <a:solidFill>
                  <a:schemeClr val="tx1"/>
                </a:solidFill>
                <a:latin typeface="黑体" panose="02010609060101010101" pitchFamily="34" charset="-122"/>
                <a:ea typeface="黑体" panose="02010609060101010101" pitchFamily="34" charset="-122"/>
                <a:cs typeface="黑体" panose="02010609060101010101" pitchFamily="34" charset="-122"/>
              </a:rPr>
              <a:t>推测记者的提问。</a:t>
            </a:r>
            <a:r>
              <a:rPr lang="en-US" altLang="zh-CN" sz="1600" b="1">
                <a:solidFill>
                  <a:schemeClr val="tx1"/>
                </a:solidFill>
                <a:latin typeface="黑体" panose="02010609060101010101" pitchFamily="34" charset="-122"/>
                <a:ea typeface="黑体" panose="02010609060101010101" pitchFamily="34" charset="-122"/>
                <a:cs typeface="黑体" panose="02010609060101010101" pitchFamily="34" charset="-122"/>
              </a:rPr>
              <a:t>(3</a:t>
            </a:r>
            <a:r>
              <a:rPr lang="zh-CN" altLang="en-US" sz="1600" b="1">
                <a:solidFill>
                  <a:schemeClr val="tx1"/>
                </a:solidFill>
                <a:latin typeface="黑体" panose="02010609060101010101" pitchFamily="34" charset="-122"/>
                <a:ea typeface="黑体" panose="02010609060101010101" pitchFamily="34" charset="-122"/>
                <a:cs typeface="黑体" panose="02010609060101010101" pitchFamily="34" charset="-122"/>
              </a:rPr>
              <a:t>分</a:t>
            </a:r>
            <a:r>
              <a:rPr lang="en-US" altLang="zh-CN" sz="1600" b="1">
                <a:solidFill>
                  <a:schemeClr val="tx1"/>
                </a:solidFill>
                <a:latin typeface="黑体" panose="02010609060101010101" pitchFamily="34" charset="-122"/>
                <a:ea typeface="黑体" panose="02010609060101010101" pitchFamily="34" charset="-122"/>
                <a:cs typeface="黑体" panose="02010609060101010101" pitchFamily="34" charset="-122"/>
              </a:rPr>
              <a:t>)</a:t>
            </a:r>
            <a:endParaRPr lang="en-US" altLang="zh-CN" sz="1600" b="1">
              <a:solidFill>
                <a:schemeClr val="tx1"/>
              </a:solidFill>
              <a:latin typeface="黑体" panose="02010609060101010101" pitchFamily="34" charset="-122"/>
              <a:ea typeface="黑体" panose="02010609060101010101" pitchFamily="34" charset="-122"/>
              <a:cs typeface="黑体" panose="02010609060101010101" pitchFamily="34" charset="-122"/>
            </a:endParaRPr>
          </a:p>
          <a:p>
            <a:pPr indent="0" defTabSz="266700" fontAlgn="auto">
              <a:lnSpc>
                <a:spcPct val="150000"/>
              </a:lnSpc>
              <a:spcBef>
                <a:spcPct val="0"/>
              </a:spcBef>
              <a:spcAft>
                <a:spcPct val="0"/>
              </a:spcAft>
            </a:pPr>
            <a:r>
              <a:rPr lang="zh-CN" altLang="en-US" sz="1600" b="1">
                <a:solidFill>
                  <a:schemeClr val="tx1"/>
                </a:solidFill>
                <a:latin typeface="黑体" panose="02010609060101010101" pitchFamily="34" charset="-122"/>
                <a:ea typeface="黑体" panose="02010609060101010101" pitchFamily="34" charset="-122"/>
                <a:cs typeface="黑体" panose="02010609060101010101" pitchFamily="34" charset="-122"/>
              </a:rPr>
              <a:t>记者提问</a:t>
            </a:r>
            <a:r>
              <a:rPr lang="en-US" altLang="zh-CN" sz="1600" b="1">
                <a:solidFill>
                  <a:schemeClr val="tx1"/>
                </a:solidFill>
                <a:latin typeface="黑体" panose="02010609060101010101" pitchFamily="34" charset="-122"/>
                <a:ea typeface="黑体" panose="02010609060101010101" pitchFamily="34" charset="-122"/>
                <a:cs typeface="黑体" panose="02010609060101010101" pitchFamily="34" charset="-122"/>
              </a:rPr>
              <a:t>: </a:t>
            </a:r>
            <a:r>
              <a:rPr lang="zh-CN" altLang="en-US" sz="1600" b="1" u="sng">
                <a:latin typeface="黑体" panose="02010609060101010101" pitchFamily="34" charset="-122"/>
                <a:ea typeface="黑体" panose="02010609060101010101" pitchFamily="34" charset="-122"/>
                <a:cs typeface="黑体" panose="02010609060101010101" pitchFamily="34" charset="-122"/>
                <a:sym typeface="+mn-ea"/>
              </a:rPr>
              <a:t>　</a:t>
            </a:r>
            <a:r>
              <a:rPr lang="en-US" altLang="zh-CN" sz="1600" b="1" u="sng">
                <a:latin typeface="黑体" panose="02010609060101010101" pitchFamily="34" charset="-122"/>
                <a:ea typeface="黑体" panose="02010609060101010101" pitchFamily="34" charset="-122"/>
                <a:cs typeface="黑体" panose="02010609060101010101" pitchFamily="34" charset="-122"/>
                <a:sym typeface="+mn-ea"/>
              </a:rPr>
              <a:t>                                                                                                                     </a:t>
            </a:r>
            <a:endParaRPr lang="en-US" altLang="zh-CN" sz="1600" b="1" u="sng">
              <a:solidFill>
                <a:schemeClr val="tx1"/>
              </a:solidFill>
              <a:latin typeface="黑体" panose="02010609060101010101" pitchFamily="34" charset="-122"/>
              <a:ea typeface="黑体" panose="02010609060101010101" pitchFamily="34" charset="-122"/>
              <a:cs typeface="黑体" panose="02010609060101010101" pitchFamily="34" charset="-122"/>
            </a:endParaRPr>
          </a:p>
          <a:p>
            <a:pPr indent="0" defTabSz="266700" fontAlgn="auto">
              <a:lnSpc>
                <a:spcPct val="150000"/>
              </a:lnSpc>
              <a:spcBef>
                <a:spcPct val="0"/>
              </a:spcBef>
              <a:spcAft>
                <a:spcPct val="0"/>
              </a:spcAft>
            </a:pPr>
            <a:r>
              <a:rPr lang="en-US" altLang="zh-CN" sz="1600" b="1" u="sng">
                <a:solidFill>
                  <a:schemeClr val="tx1"/>
                </a:solidFill>
                <a:latin typeface="黑体" panose="02010609060101010101" pitchFamily="34" charset="-122"/>
                <a:ea typeface="黑体" panose="02010609060101010101" pitchFamily="34" charset="-122"/>
                <a:cs typeface="黑体" panose="02010609060101010101" pitchFamily="34" charset="-122"/>
              </a:rPr>
              <a:t>       </a:t>
            </a:r>
            <a:r>
              <a:rPr lang="zh-CN" altLang="en-US" sz="1600" b="1" u="sng">
                <a:latin typeface="黑体" panose="02010609060101010101" pitchFamily="34" charset="-122"/>
                <a:ea typeface="黑体" panose="02010609060101010101" pitchFamily="34" charset="-122"/>
                <a:cs typeface="黑体" panose="02010609060101010101" pitchFamily="34" charset="-122"/>
                <a:sym typeface="+mn-ea"/>
              </a:rPr>
              <a:t>　</a:t>
            </a:r>
            <a:r>
              <a:rPr lang="en-US" altLang="zh-CN" sz="1600" b="1" u="sng">
                <a:latin typeface="黑体" panose="02010609060101010101" pitchFamily="34" charset="-122"/>
                <a:ea typeface="黑体" panose="02010609060101010101" pitchFamily="34" charset="-122"/>
                <a:cs typeface="黑体" panose="02010609060101010101" pitchFamily="34" charset="-122"/>
                <a:sym typeface="+mn-ea"/>
              </a:rPr>
              <a:t>                                                                                           </a:t>
            </a:r>
            <a:endParaRPr lang="en-US" altLang="zh-CN" sz="1600" b="1" u="sng">
              <a:solidFill>
                <a:schemeClr val="tx1"/>
              </a:solidFill>
              <a:latin typeface="黑体" panose="02010609060101010101" pitchFamily="34" charset="-122"/>
              <a:ea typeface="黑体" panose="02010609060101010101" pitchFamily="34" charset="-122"/>
              <a:cs typeface="黑体" panose="02010609060101010101" pitchFamily="34" charset="-122"/>
            </a:endParaRPr>
          </a:p>
          <a:p>
            <a:pPr indent="0" defTabSz="266700" fontAlgn="auto">
              <a:lnSpc>
                <a:spcPct val="150000"/>
              </a:lnSpc>
              <a:spcBef>
                <a:spcPct val="0"/>
              </a:spcBef>
              <a:spcAft>
                <a:spcPct val="0"/>
              </a:spcAft>
            </a:pPr>
            <a:endParaRPr lang="zh-CN" altLang="en-US" sz="1600" b="1">
              <a:solidFill>
                <a:schemeClr val="tx1"/>
              </a:solidFill>
              <a:latin typeface="黑体" panose="02010609060101010101" pitchFamily="34" charset="-122"/>
              <a:ea typeface="黑体" panose="02010609060101010101" pitchFamily="34" charset="-122"/>
              <a:cs typeface="黑体" panose="02010609060101010101" pitchFamily="34" charset="-122"/>
            </a:endParaRPr>
          </a:p>
          <a:p>
            <a:pPr indent="0" defTabSz="266700" fontAlgn="auto">
              <a:lnSpc>
                <a:spcPct val="150000"/>
              </a:lnSpc>
              <a:spcBef>
                <a:spcPct val="0"/>
              </a:spcBef>
              <a:spcAft>
                <a:spcPct val="0"/>
              </a:spcAft>
            </a:pPr>
            <a:r>
              <a:rPr lang="zh-CN" altLang="en-US" sz="1600" b="1">
                <a:solidFill>
                  <a:schemeClr val="tx1"/>
                </a:solidFill>
                <a:latin typeface="黑体" panose="02010609060101010101" pitchFamily="34" charset="-122"/>
                <a:ea typeface="黑体" panose="02010609060101010101" pitchFamily="34" charset="-122"/>
                <a:cs typeface="黑体" panose="02010609060101010101" pitchFamily="34" charset="-122"/>
              </a:rPr>
              <a:t>院长回答</a:t>
            </a:r>
            <a:r>
              <a:rPr lang="en-US" altLang="zh-CN" sz="1600" b="1">
                <a:solidFill>
                  <a:schemeClr val="tx1"/>
                </a:solidFill>
                <a:latin typeface="黑体" panose="02010609060101010101" pitchFamily="34" charset="-122"/>
                <a:ea typeface="黑体" panose="02010609060101010101" pitchFamily="34" charset="-122"/>
                <a:cs typeface="黑体" panose="02010609060101010101" pitchFamily="34" charset="-122"/>
              </a:rPr>
              <a:t>:</a:t>
            </a:r>
            <a:r>
              <a:rPr lang="zh-CN" altLang="en-US" sz="1600" b="1">
                <a:solidFill>
                  <a:schemeClr val="tx1"/>
                </a:solidFill>
                <a:latin typeface="楷体" panose="02010609060101010101" pitchFamily="34" charset="-122"/>
                <a:ea typeface="楷体" panose="02010609060101010101" pitchFamily="34" charset="-122"/>
                <a:cs typeface="楷体" panose="02010609060101010101" pitchFamily="34" charset="-122"/>
              </a:rPr>
              <a:t>未来可加大优质教育内容供给</a:t>
            </a:r>
            <a:r>
              <a:rPr lang="en-US" altLang="zh-CN" sz="1600" b="1">
                <a:solidFill>
                  <a:schemeClr val="tx1"/>
                </a:solidFill>
                <a:latin typeface="楷体" panose="02010609060101010101" pitchFamily="34" charset="-122"/>
                <a:ea typeface="楷体" panose="02010609060101010101" pitchFamily="34" charset="-122"/>
                <a:cs typeface="楷体" panose="02010609060101010101" pitchFamily="34" charset="-122"/>
              </a:rPr>
              <a:t>,</a:t>
            </a:r>
            <a:r>
              <a:rPr lang="zh-CN" altLang="en-US" sz="1600" b="1">
                <a:solidFill>
                  <a:schemeClr val="tx1"/>
                </a:solidFill>
                <a:latin typeface="楷体" panose="02010609060101010101" pitchFamily="34" charset="-122"/>
                <a:ea typeface="楷体" panose="02010609060101010101" pitchFamily="34" charset="-122"/>
                <a:cs typeface="楷体" panose="02010609060101010101" pitchFamily="34" charset="-122"/>
              </a:rPr>
              <a:t>进一步做好供给方式的精细化管理</a:t>
            </a:r>
            <a:r>
              <a:rPr lang="en-US" altLang="zh-CN" sz="1600" b="1">
                <a:solidFill>
                  <a:schemeClr val="tx1"/>
                </a:solidFill>
                <a:latin typeface="楷体" panose="02010609060101010101" pitchFamily="34" charset="-122"/>
                <a:ea typeface="楷体" panose="02010609060101010101" pitchFamily="34" charset="-122"/>
                <a:cs typeface="楷体" panose="02010609060101010101" pitchFamily="34" charset="-122"/>
              </a:rPr>
              <a:t>,</a:t>
            </a:r>
            <a:r>
              <a:rPr lang="zh-CN" altLang="en-US" sz="1600" b="1">
                <a:solidFill>
                  <a:schemeClr val="tx1"/>
                </a:solidFill>
                <a:latin typeface="楷体" panose="02010609060101010101" pitchFamily="34" charset="-122"/>
                <a:ea typeface="楷体" panose="02010609060101010101" pitchFamily="34" charset="-122"/>
                <a:cs typeface="楷体" panose="02010609060101010101" pitchFamily="34" charset="-122"/>
              </a:rPr>
              <a:t>为学生提供优质学习方案。</a:t>
            </a:r>
            <a:endParaRPr lang="zh-CN" altLang="en-US" sz="1600" b="1">
              <a:solidFill>
                <a:schemeClr val="tx1"/>
              </a:solidFill>
              <a:latin typeface="楷体" panose="02010609060101010101" pitchFamily="34" charset="-122"/>
              <a:ea typeface="楷体" panose="02010609060101010101" pitchFamily="34" charset="-122"/>
              <a:cs typeface="楷体" panose="02010609060101010101" pitchFamily="34" charset="-122"/>
            </a:endParaRPr>
          </a:p>
          <a:p>
            <a:pPr indent="0" defTabSz="266700" fontAlgn="auto">
              <a:lnSpc>
                <a:spcPct val="150000"/>
              </a:lnSpc>
              <a:spcBef>
                <a:spcPct val="0"/>
              </a:spcBef>
              <a:spcAft>
                <a:spcPct val="0"/>
              </a:spcAft>
            </a:pPr>
            <a:endParaRPr lang="en-US" altLang="zh-CN" sz="2200" b="1">
              <a:solidFill>
                <a:schemeClr val="tx1"/>
              </a:solidFill>
              <a:latin typeface="黑体" panose="02010609060101010101" pitchFamily="34" charset="-122"/>
              <a:ea typeface="黑体" panose="02010609060101010101" pitchFamily="34" charset="-122"/>
              <a:cs typeface="黑体" panose="02010609060101010101" pitchFamily="34" charset="-122"/>
            </a:endParaRPr>
          </a:p>
          <a:p>
            <a:pPr indent="0" defTabSz="266700" fontAlgn="auto">
              <a:lnSpc>
                <a:spcPct val="150000"/>
              </a:lnSpc>
              <a:spcBef>
                <a:spcPct val="0"/>
              </a:spcBef>
              <a:spcAft>
                <a:spcPct val="0"/>
              </a:spcAft>
            </a:pPr>
            <a:r>
              <a:rPr lang="en-US" altLang="zh-CN" sz="2200" b="1">
                <a:solidFill>
                  <a:schemeClr val="tx1"/>
                </a:solidFill>
                <a:latin typeface="黑体" panose="02010609060101010101" pitchFamily="34" charset="-122"/>
                <a:ea typeface="黑体" panose="02010609060101010101" pitchFamily="34" charset="-122"/>
                <a:cs typeface="黑体" panose="02010609060101010101" pitchFamily="34" charset="-122"/>
              </a:rPr>
              <a:t>3.</a:t>
            </a:r>
            <a:r>
              <a:rPr lang="zh-CN" altLang="en-US" sz="1600" b="1">
                <a:solidFill>
                  <a:schemeClr val="tx1"/>
                </a:solidFill>
                <a:latin typeface="黑体" panose="02010609060101010101" pitchFamily="34" charset="-122"/>
                <a:ea typeface="黑体" panose="02010609060101010101" pitchFamily="34" charset="-122"/>
                <a:cs typeface="黑体" panose="02010609060101010101" pitchFamily="34" charset="-122"/>
              </a:rPr>
              <a:t>请为材料四添加一个标题。</a:t>
            </a:r>
            <a:r>
              <a:rPr lang="en-US" altLang="zh-CN" sz="1600" b="1">
                <a:solidFill>
                  <a:schemeClr val="tx1"/>
                </a:solidFill>
                <a:latin typeface="黑体" panose="02010609060101010101" pitchFamily="34" charset="-122"/>
                <a:ea typeface="黑体" panose="02010609060101010101" pitchFamily="34" charset="-122"/>
                <a:cs typeface="黑体" panose="02010609060101010101" pitchFamily="34" charset="-122"/>
              </a:rPr>
              <a:t>(2</a:t>
            </a:r>
            <a:r>
              <a:rPr lang="zh-CN" altLang="en-US" sz="1600" b="1">
                <a:solidFill>
                  <a:schemeClr val="tx1"/>
                </a:solidFill>
                <a:latin typeface="黑体" panose="02010609060101010101" pitchFamily="34" charset="-122"/>
                <a:ea typeface="黑体" panose="02010609060101010101" pitchFamily="34" charset="-122"/>
                <a:cs typeface="黑体" panose="02010609060101010101" pitchFamily="34" charset="-122"/>
              </a:rPr>
              <a:t>分</a:t>
            </a:r>
            <a:r>
              <a:rPr lang="en-US" altLang="zh-CN" sz="1600" b="1">
                <a:solidFill>
                  <a:schemeClr val="tx1"/>
                </a:solidFill>
                <a:latin typeface="黑体" panose="02010609060101010101" pitchFamily="34" charset="-122"/>
                <a:ea typeface="黑体" panose="02010609060101010101" pitchFamily="34" charset="-122"/>
                <a:cs typeface="黑体" panose="02010609060101010101" pitchFamily="34" charset="-122"/>
              </a:rPr>
              <a:t>)</a:t>
            </a:r>
            <a:endParaRPr lang="en-US" altLang="zh-CN" sz="1600" b="1">
              <a:solidFill>
                <a:schemeClr val="tx1"/>
              </a:solidFill>
              <a:latin typeface="黑体" panose="02010609060101010101" pitchFamily="34" charset="-122"/>
              <a:ea typeface="黑体" panose="02010609060101010101" pitchFamily="34" charset="-122"/>
              <a:cs typeface="黑体" panose="02010609060101010101" pitchFamily="34" charset="-122"/>
            </a:endParaRPr>
          </a:p>
          <a:p>
            <a:pPr indent="0" defTabSz="266700" fontAlgn="auto">
              <a:lnSpc>
                <a:spcPct val="150000"/>
              </a:lnSpc>
              <a:spcBef>
                <a:spcPct val="0"/>
              </a:spcBef>
              <a:spcAft>
                <a:spcPct val="0"/>
              </a:spcAft>
            </a:pPr>
            <a:r>
              <a:rPr lang="zh-CN" altLang="en-US" sz="1600" b="1">
                <a:solidFill>
                  <a:schemeClr val="tx1"/>
                </a:solidFill>
                <a:latin typeface="黑体" panose="02010609060101010101" pitchFamily="34" charset="-122"/>
                <a:ea typeface="黑体" panose="02010609060101010101" pitchFamily="34" charset="-122"/>
                <a:cs typeface="黑体" panose="02010609060101010101" pitchFamily="34" charset="-122"/>
              </a:rPr>
              <a:t>标题</a:t>
            </a:r>
            <a:r>
              <a:rPr lang="en-US" altLang="zh-CN" sz="1600" b="1">
                <a:solidFill>
                  <a:schemeClr val="tx1"/>
                </a:solidFill>
                <a:latin typeface="黑体" panose="02010609060101010101" pitchFamily="34" charset="-122"/>
                <a:ea typeface="黑体" panose="02010609060101010101" pitchFamily="34" charset="-122"/>
                <a:cs typeface="黑体" panose="02010609060101010101" pitchFamily="34" charset="-122"/>
              </a:rPr>
              <a:t>:</a:t>
            </a:r>
            <a:r>
              <a:rPr lang="zh-CN" altLang="en-US" sz="1600" b="1" u="sng">
                <a:solidFill>
                  <a:schemeClr val="tx1"/>
                </a:solidFill>
                <a:latin typeface="黑体" panose="02010609060101010101" pitchFamily="34" charset="-122"/>
                <a:ea typeface="黑体" panose="02010609060101010101" pitchFamily="34" charset="-122"/>
                <a:cs typeface="黑体" panose="02010609060101010101" pitchFamily="34" charset="-122"/>
              </a:rPr>
              <a:t>　</a:t>
            </a:r>
            <a:r>
              <a:rPr lang="en-US" altLang="zh-CN" sz="1600" b="1" u="sng">
                <a:solidFill>
                  <a:schemeClr val="tx1"/>
                </a:solidFill>
                <a:latin typeface="黑体" panose="02010609060101010101" pitchFamily="34" charset="-122"/>
                <a:ea typeface="黑体" panose="02010609060101010101" pitchFamily="34" charset="-122"/>
                <a:cs typeface="黑体" panose="02010609060101010101" pitchFamily="34" charset="-122"/>
              </a:rPr>
              <a:t>                                                                                           </a:t>
            </a:r>
            <a:endParaRPr lang="en-US" altLang="zh-CN" sz="1600" b="1" u="sng">
              <a:solidFill>
                <a:schemeClr val="tx1"/>
              </a:solidFill>
              <a:latin typeface="黑体" panose="02010609060101010101" pitchFamily="34" charset="-122"/>
              <a:ea typeface="黑体" panose="02010609060101010101" pitchFamily="34" charset="-122"/>
              <a:cs typeface="黑体" panose="02010609060101010101" pitchFamily="34" charset="-122"/>
            </a:endParaRPr>
          </a:p>
          <a:p>
            <a:pPr indent="0" defTabSz="266700" fontAlgn="auto">
              <a:lnSpc>
                <a:spcPct val="150000"/>
              </a:lnSpc>
              <a:spcBef>
                <a:spcPct val="0"/>
              </a:spcBef>
              <a:spcAft>
                <a:spcPct val="0"/>
              </a:spcAft>
            </a:pPr>
            <a:endParaRPr lang="zh-CN" altLang="en-US" sz="1600" b="1">
              <a:solidFill>
                <a:schemeClr val="tx1"/>
              </a:solidFill>
              <a:latin typeface="楷体" panose="02010609060101010101" pitchFamily="34" charset="-122"/>
              <a:ea typeface="楷体" panose="02010609060101010101" pitchFamily="34" charset="-122"/>
              <a:cs typeface="楷体" panose="02010609060101010101" pitchFamily="34" charset="-122"/>
            </a:endParaRPr>
          </a:p>
        </p:txBody>
      </p:sp>
      <p:sp>
        <p:nvSpPr>
          <p:cNvPr id="9" name="文本框 8"/>
          <p:cNvSpPr txBox="1"/>
          <p:nvPr/>
        </p:nvSpPr>
        <p:spPr>
          <a:xfrm>
            <a:off x="1938020" y="2125345"/>
            <a:ext cx="9943465" cy="368300"/>
          </a:xfrm>
          <a:prstGeom prst="rect">
            <a:avLst/>
          </a:prstGeom>
          <a:noFill/>
        </p:spPr>
        <p:txBody>
          <a:bodyPr wrap="square" rtlCol="0">
            <a:spAutoFit/>
          </a:bodyPr>
          <a:p>
            <a:r>
              <a:rPr lang="zh-CN" altLang="en-US" b="1">
                <a:solidFill>
                  <a:srgbClr val="FF0000"/>
                </a:solidFill>
                <a:uFill>
                  <a:solidFill>
                    <a:schemeClr val="tx1"/>
                  </a:solidFill>
                </a:uFill>
                <a:latin typeface="宋体" panose="02010600030101010101" pitchFamily="2" charset="-122"/>
                <a:ea typeface="宋体" panose="02010600030101010101" pitchFamily="2" charset="-122"/>
                <a:cs typeface="宋体" panose="02010600030101010101" pitchFamily="2" charset="-122"/>
                <a:sym typeface="+mn-ea"/>
              </a:rPr>
              <a:t>【示例】院长您好</a:t>
            </a:r>
            <a:r>
              <a:rPr lang="en-US" altLang="zh-CN" b="1">
                <a:solidFill>
                  <a:srgbClr val="FF0000"/>
                </a:solidFill>
                <a:uFill>
                  <a:solidFill>
                    <a:schemeClr val="tx1"/>
                  </a:solidFill>
                </a:u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uFill>
                  <a:solidFill>
                    <a:schemeClr val="tx1"/>
                  </a:solidFill>
                </a:uFill>
                <a:latin typeface="宋体" panose="02010600030101010101" pitchFamily="2" charset="-122"/>
                <a:ea typeface="宋体" panose="02010600030101010101" pitchFamily="2" charset="-122"/>
                <a:cs typeface="宋体" panose="02010600030101010101" pitchFamily="2" charset="-122"/>
                <a:sym typeface="+mn-ea"/>
              </a:rPr>
              <a:t>调查显示</a:t>
            </a:r>
            <a:r>
              <a:rPr lang="en-US" altLang="zh-CN" b="1">
                <a:solidFill>
                  <a:srgbClr val="FF0000"/>
                </a:solidFill>
                <a:uFill>
                  <a:solidFill>
                    <a:schemeClr val="tx1"/>
                  </a:solidFill>
                </a:u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uFill>
                  <a:solidFill>
                    <a:schemeClr val="tx1"/>
                  </a:solidFill>
                </a:uFill>
                <a:latin typeface="宋体" panose="02010600030101010101" pitchFamily="2" charset="-122"/>
                <a:ea typeface="宋体" panose="02010600030101010101" pitchFamily="2" charset="-122"/>
                <a:cs typeface="宋体" panose="02010600030101010101" pitchFamily="2" charset="-122"/>
                <a:sym typeface="+mn-ea"/>
              </a:rPr>
              <a:t>未成年网民使用互联网学习的比例很高</a:t>
            </a:r>
            <a:r>
              <a:rPr lang="en-US" altLang="zh-CN" b="1">
                <a:solidFill>
                  <a:srgbClr val="FF0000"/>
                </a:solidFill>
                <a:uFill>
                  <a:solidFill>
                    <a:schemeClr val="tx1"/>
                  </a:solidFill>
                </a:u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uFill>
                  <a:solidFill>
                    <a:schemeClr val="tx1"/>
                  </a:solidFill>
                </a:uFill>
                <a:latin typeface="宋体" panose="02010600030101010101" pitchFamily="2" charset="-122"/>
                <a:ea typeface="宋体" panose="02010600030101010101" pitchFamily="2" charset="-122"/>
                <a:cs typeface="宋体" panose="02010600030101010101" pitchFamily="2" charset="-122"/>
                <a:sym typeface="+mn-ea"/>
              </a:rPr>
              <a:t>为更好满足未成年人使用</a:t>
            </a:r>
            <a:endParaRPr lang="zh-CN" altLang="en-US" b="1">
              <a:solidFill>
                <a:srgbClr val="FF0000"/>
              </a:solidFill>
              <a:uFill>
                <a:solidFill>
                  <a:schemeClr val="tx1"/>
                </a:solidFill>
              </a:u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10" name="文本框 9"/>
          <p:cNvSpPr txBox="1"/>
          <p:nvPr/>
        </p:nvSpPr>
        <p:spPr>
          <a:xfrm>
            <a:off x="939165" y="2493645"/>
            <a:ext cx="4739005" cy="384175"/>
          </a:xfrm>
          <a:prstGeom prst="rect">
            <a:avLst/>
          </a:prstGeom>
          <a:noFill/>
        </p:spPr>
        <p:txBody>
          <a:bodyPr wrap="square" rtlCol="0">
            <a:noAutofit/>
          </a:bodyPr>
          <a:p>
            <a:r>
              <a:rPr lang="zh-CN" altLang="en-US" b="1">
                <a:solidFill>
                  <a:srgbClr val="FF0000"/>
                </a:solidFill>
                <a:uFill>
                  <a:solidFill>
                    <a:schemeClr val="tx1"/>
                  </a:solidFill>
                </a:uFill>
                <a:latin typeface="宋体" panose="02010600030101010101" pitchFamily="2" charset="-122"/>
                <a:ea typeface="宋体" panose="02010600030101010101" pitchFamily="2" charset="-122"/>
                <a:cs typeface="宋体" panose="02010600030101010101" pitchFamily="2" charset="-122"/>
                <a:sym typeface="+mn-ea"/>
              </a:rPr>
              <a:t>互联网学习的需求</a:t>
            </a:r>
            <a:r>
              <a:rPr lang="en-US" altLang="zh-CN" b="1">
                <a:solidFill>
                  <a:srgbClr val="FF0000"/>
                </a:solidFill>
                <a:uFill>
                  <a:solidFill>
                    <a:schemeClr val="tx1"/>
                  </a:solidFill>
                </a:u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uFill>
                  <a:solidFill>
                    <a:schemeClr val="tx1"/>
                  </a:solidFill>
                </a:uFill>
                <a:latin typeface="宋体" panose="02010600030101010101" pitchFamily="2" charset="-122"/>
                <a:ea typeface="宋体" panose="02010600030101010101" pitchFamily="2" charset="-122"/>
                <a:cs typeface="宋体" panose="02010600030101010101" pitchFamily="2" charset="-122"/>
                <a:sym typeface="+mn-ea"/>
              </a:rPr>
              <a:t>您有哪些建议</a:t>
            </a:r>
            <a:r>
              <a:rPr lang="en-US" altLang="zh-CN" b="1">
                <a:solidFill>
                  <a:srgbClr val="FF0000"/>
                </a:solidFill>
                <a:uFill>
                  <a:solidFill>
                    <a:schemeClr val="tx1"/>
                  </a:solidFill>
                </a:uFill>
                <a:latin typeface="宋体" panose="02010600030101010101" pitchFamily="2" charset="-122"/>
                <a:ea typeface="宋体" panose="02010600030101010101" pitchFamily="2" charset="-122"/>
                <a:cs typeface="宋体" panose="02010600030101010101" pitchFamily="2" charset="-122"/>
                <a:sym typeface="+mn-ea"/>
              </a:rPr>
              <a:t>?</a:t>
            </a:r>
            <a:endParaRPr lang="en-US" altLang="zh-CN" b="1">
              <a:solidFill>
                <a:srgbClr val="FF0000"/>
              </a:solidFill>
              <a:uFill>
                <a:solidFill>
                  <a:schemeClr val="tx1"/>
                </a:solidFill>
              </a:uFill>
              <a:latin typeface="宋体" panose="02010600030101010101" pitchFamily="2" charset="-122"/>
              <a:ea typeface="宋体" panose="02010600030101010101" pitchFamily="2" charset="-122"/>
              <a:cs typeface="宋体" panose="02010600030101010101" pitchFamily="2" charset="-122"/>
            </a:endParaRPr>
          </a:p>
          <a:p>
            <a:endParaRPr lang="en-US" altLang="zh-CN" b="1">
              <a:solidFill>
                <a:srgbClr val="FF0000"/>
              </a:solidFill>
              <a:uFill>
                <a:solidFill>
                  <a:schemeClr val="tx1"/>
                </a:solidFill>
              </a:uFill>
              <a:latin typeface="宋体" panose="02010600030101010101" pitchFamily="2" charset="-122"/>
              <a:ea typeface="宋体" panose="02010600030101010101" pitchFamily="2" charset="-122"/>
              <a:cs typeface="宋体" panose="02010600030101010101" pitchFamily="2" charset="-122"/>
            </a:endParaRPr>
          </a:p>
        </p:txBody>
      </p:sp>
      <p:sp>
        <p:nvSpPr>
          <p:cNvPr id="12" name="文本框 11"/>
          <p:cNvSpPr txBox="1"/>
          <p:nvPr/>
        </p:nvSpPr>
        <p:spPr>
          <a:xfrm>
            <a:off x="1530985" y="4544060"/>
            <a:ext cx="6240145" cy="368300"/>
          </a:xfrm>
          <a:prstGeom prst="rect">
            <a:avLst/>
          </a:prstGeom>
          <a:noFill/>
        </p:spPr>
        <p:txBody>
          <a:bodyPr wrap="square" rtlCol="0">
            <a:spAutoFit/>
          </a:bodyPr>
          <a:p>
            <a:r>
              <a:rPr lang="zh-CN" altLang="en-US" b="1">
                <a:solidFill>
                  <a:srgbClr val="FF0000"/>
                </a:solidFill>
                <a:latin typeface="宋体" panose="02010600030101010101" pitchFamily="2" charset="-122"/>
                <a:ea typeface="宋体" panose="02010600030101010101" pitchFamily="2" charset="-122"/>
                <a:cs typeface="黑体" panose="02010609060101010101" pitchFamily="34" charset="-122"/>
                <a:sym typeface="+mn-ea"/>
              </a:rPr>
              <a:t>【示例一】加强网络普法教育　【示例二】监管措施　</a:t>
            </a:r>
            <a:endParaRPr lang="zh-CN" altLang="en-US" b="1">
              <a:solidFill>
                <a:srgbClr val="FF0000"/>
              </a:solidFill>
              <a:latin typeface="宋体" panose="02010600030101010101" pitchFamily="2" charset="-122"/>
              <a:ea typeface="宋体" panose="02010600030101010101" pitchFamily="2" charset="-122"/>
              <a:cs typeface="黑体" panose="02010609060101010101" pitchFamily="34" charset="-122"/>
              <a:sym typeface="+mn-ea"/>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67_4#ace9182bb?sp=1&amp;vcp=1&amp;pid=6e8d97c81&amp;color=0,0,0&amp;vtp=1&amp;bt=1&amp;bbb=1&amp;hb=1"/>
          <p:cNvSpPr/>
          <p:nvPr/>
        </p:nvSpPr>
        <p:spPr>
          <a:xfrm>
            <a:off x="502920" y="2027875"/>
            <a:ext cx="11183112" cy="32848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材料三：</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中国载人月球探测任务新飞行器名称近日确定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新一代载人飞船命名为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梦舟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月面着陆器命名为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揽月</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新飞行器的名称具有鲜明的中国特色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时代特色和文化特色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梦舟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寓意载人月球探测承载中国人的航天梦</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启探索太空的新征程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也体现了与神舟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天舟飞船家族的体系传承</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新一代载人飞船包括登月版和后续执行空</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间站任务的近地版两个型号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登月版采用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梦舟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Y”（</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飞船名称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字音节的大写首字母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揽月</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取自</a:t>
            </a:r>
            <a:endPar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毛泽东同志诗词</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可上九天揽月</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彰显中国人探索宇宙</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登陆月球的豪迈与自信</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此前</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新一代载人运载火箭已</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被命名为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长征十号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摘编自《人民日报》2024年2月25日）</a:t>
            </a:r>
            <a:endParaRPr lang="en-US" altLang="zh-CN" dirty="0"/>
          </a:p>
        </p:txBody>
      </p:sp>
    </p:spTree>
  </p:cSld>
  <p:clrMapOvr>
    <a:masterClrMapping/>
  </p:clrMapOvr>
  <p:transition>
    <p:split dir="in"/>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168_1#57caba600?vcp=1&amp;pid=ace9182bb&amp;color=0,0,0&amp;vtp=1&amp;bt=1&amp;bbb=1"/>
          <p:cNvSpPr/>
          <p:nvPr/>
        </p:nvSpPr>
        <p:spPr>
          <a:xfrm>
            <a:off x="502920" y="2221518"/>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7.下列对相关内容的理解，</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正确的一项是(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sz="1800" dirty="0"/>
          </a:p>
        </p:txBody>
      </p:sp>
      <p:sp>
        <p:nvSpPr>
          <p:cNvPr id="3" name="QC_8_AN.169_1#57caba600.bracket?vcp=1&amp;pid=ace9182bb&amp;color=0,0,0&amp;vpa=36&amp;vtp=1"/>
          <p:cNvSpPr/>
          <p:nvPr/>
        </p:nvSpPr>
        <p:spPr>
          <a:xfrm>
            <a:off x="4743926" y="2208183"/>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8_BD.170_1#57caba600.choices?vcp=1&amp;pid=ace9182bb&amp;color=0,0,0&amp;vtp=1&amp;bbb=1"/>
          <p:cNvSpPr/>
          <p:nvPr/>
        </p:nvSpPr>
        <p:spPr>
          <a:xfrm>
            <a:off x="502920" y="2629061"/>
            <a:ext cx="11183112" cy="16114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A.“夸父一号”在太阳爆发观测模式下，通过对日面局部区域快速成像的方式，收集到了全波段的太阳耀斑数据。</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.嫦娥二号被月球引力捕获后，在太空中验证和试验了多项新技术、新设备，标志着探月工程第二步的实施。</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.“梦舟”是登月版载人飞船和后续执行空间站任务的近地版载人飞船的统称，其中登月版名称是“梦舟Y”。</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.作为载人月球探测任务飞行器，嫦娥系列探测器和新一代载人飞船“梦舟”，都是由长征号运载火箭送入太空的。</a:t>
            </a:r>
            <a:endParaRPr lang="en-US" altLang="zh-CN" sz="1800" dirty="0"/>
          </a:p>
        </p:txBody>
      </p:sp>
      <p:sp>
        <p:nvSpPr>
          <p:cNvPr id="5" name="QC_8_AS.171_1#57caba600?vcp=1&amp;pid=ace9182bb&amp;color=0,0,0&amp;vtp=1&amp;bbb=1&amp;hb=1"/>
          <p:cNvSpPr/>
          <p:nvPr/>
        </p:nvSpPr>
        <p:spPr>
          <a:xfrm>
            <a:off x="502920" y="4277076"/>
            <a:ext cx="11183112" cy="7702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本题考查理解辨析材料内容的能力。A项，“全波段的太阳耀斑数据”错误。B项</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，嫦娥二号是为探月</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工程第二步做准备</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，而不是“实施”。D项，嫦娥系列探测器不是“载人月球探测任务飞行器”。</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8_BD.172_1#c9ace26c7?sp=1&amp;vcp=1&amp;pid=ace9182bb&amp;color=0,0,0&amp;vtp=1&amp;bt=1&amp;bbb=1"/>
          <p:cNvSpPr/>
          <p:nvPr/>
        </p:nvSpPr>
        <p:spPr>
          <a:xfrm>
            <a:off x="502920" y="181667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8.阅读材料二，写出你的探究发现。（6分）</a:t>
            </a:r>
            <a:endParaRPr lang="en-US" altLang="zh-CN" sz="1800" dirty="0"/>
          </a:p>
        </p:txBody>
      </p:sp>
      <p:sp>
        <p:nvSpPr>
          <p:cNvPr id="3" name="QB_8_BD.172_2#c9ace26c7?sp=1&amp;vcp=1&amp;pid=ace9182bb&amp;color=0,0,0&amp;vtp=1&amp;bbb=1&amp;hb=1"/>
          <p:cNvSpPr/>
          <p:nvPr/>
        </p:nvSpPr>
        <p:spPr>
          <a:xfrm>
            <a:off x="502920" y="2215136"/>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（1）时间：2004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2007</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2019</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的发现：</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dirty="0"/>
          </a:p>
        </p:txBody>
      </p:sp>
      <p:sp>
        <p:nvSpPr>
          <p:cNvPr id="4" name="QB_8_BD.172_3#c9ace26c7?sp=1&amp;vcp=1&amp;pid=ace9182bb&amp;color=0,0,0&amp;vtp=1&amp;bbb=1&amp;hb=1"/>
          <p:cNvSpPr/>
          <p:nvPr/>
        </p:nvSpPr>
        <p:spPr>
          <a:xfrm>
            <a:off x="502920" y="3450021"/>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（2）数字：38万千米、26天、1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731克</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的发现：</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a:t>
            </a:r>
            <a:endParaRPr lang="en-US" altLang="zh-CN" dirty="0"/>
          </a:p>
        </p:txBody>
      </p:sp>
      <p:sp>
        <p:nvSpPr>
          <p:cNvPr id="5" name="QB_8_BD.172_4#c9ace26c7?sp=1&amp;vcp=1&amp;pid=ace9182bb&amp;color=0,0,0&amp;vtp=1&amp;bbb=1&amp;hb=1"/>
          <p:cNvSpPr/>
          <p:nvPr/>
        </p:nvSpPr>
        <p:spPr>
          <a:xfrm>
            <a:off x="502920" y="4694621"/>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由此探究出的科学精神：</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dirty="0"/>
          </a:p>
        </p:txBody>
      </p:sp>
      <p:sp>
        <p:nvSpPr>
          <p:cNvPr id="6" name="QB_8_AN.173_1#c9ace26c7.blank?vcp=1&amp;pid=ace9182bb&amp;color=0,0,0&amp;vpa=37&amp;vtp=1&amp;bbb=1&amp;hb=1"/>
          <p:cNvSpPr/>
          <p:nvPr/>
        </p:nvSpPr>
        <p:spPr>
          <a:xfrm>
            <a:off x="502920" y="2603756"/>
            <a:ext cx="11183112" cy="778955"/>
          </a:xfrm>
          <a:prstGeom prst="rect">
            <a:avLst/>
          </a:prstGeom>
          <a:noFill/>
        </p:spPr>
        <p:txBody>
          <a:bodyPr wrap="square" lIns="0" tIns="0" rIns="0" bIns="0" rtlCol="0" anchor="t"/>
          <a:lstStyle/>
          <a:p>
            <a:pPr latinLnBrk="1">
              <a:lnSpc>
                <a:spcPct val="1500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在近</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20年间，我国嫦娥探月工程一直持续不断开展，一般相隔3年，最长不超过6年，</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最短不超过1年</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dirty="0"/>
          </a:p>
        </p:txBody>
      </p:sp>
      <p:sp>
        <p:nvSpPr>
          <p:cNvPr id="7" name="QB_8_AN.174_1#c9ace26c7.blank?vcp=1&amp;pid=ace9182bb&amp;color=0,0,0&amp;vpa=38&amp;vtp=1&amp;bbb=1&amp;hb=1"/>
          <p:cNvSpPr/>
          <p:nvPr/>
        </p:nvSpPr>
        <p:spPr>
          <a:xfrm>
            <a:off x="502920" y="3838641"/>
            <a:ext cx="11183112" cy="778955"/>
          </a:xfrm>
          <a:prstGeom prst="rect">
            <a:avLst/>
          </a:prstGeom>
          <a:noFill/>
        </p:spPr>
        <p:txBody>
          <a:bodyPr wrap="square" lIns="0" tIns="0" rIns="0" bIns="0" rtlCol="0" anchor="t"/>
          <a:lstStyle/>
          <a:p>
            <a:pPr latinLnBrk="1">
              <a:lnSpc>
                <a:spcPct val="1500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38万千米”表明嫦娥四号飞行距离之长，“26天”表明飞行时间之久。“1</a:t>
            </a:r>
            <a:r>
              <a:rPr lang="en-US" altLang="zh-CN"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731克</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”用月球样本精确的数据表明嫦娥五号取得的科学成果十分重要</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dirty="0"/>
          </a:p>
        </p:txBody>
      </p:sp>
      <p:sp>
        <p:nvSpPr>
          <p:cNvPr id="8" name="QB_8_AN.175_1#c9ace26c7.blank?vcp=1&amp;pid=ace9182bb&amp;color=0,0,0&amp;vpa=39&amp;vtp=1&amp;bbb=1&amp;hb=1"/>
          <p:cNvSpPr/>
          <p:nvPr/>
        </p:nvSpPr>
        <p:spPr>
          <a:xfrm>
            <a:off x="502920" y="4664141"/>
            <a:ext cx="11183112" cy="778955"/>
          </a:xfrm>
          <a:prstGeom prst="rect">
            <a:avLst/>
          </a:prstGeom>
          <a:noFill/>
        </p:spPr>
        <p:txBody>
          <a:bodyPr wrap="square" lIns="0" tIns="0" rIns="0" bIns="0" rtlCol="0" anchor="t"/>
          <a:lstStyle/>
          <a:p>
            <a:pPr latinLnBrk="1">
              <a:lnSpc>
                <a:spcPct val="1500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坚韧不拔的毅力</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，不断创新的精神，攻坚克难的勇气，严谨的科学态度</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，反复的实践探索</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left)">
                                      <p:cBhvr>
                                        <p:cTn id="7" dur="500"/>
                                        <p:tgtEl>
                                          <p:spTgt spid="6">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left)">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176_1#ff6de1196?sp=1&amp;vcp=1&amp;pid=ace9182bb&amp;color=0,0,0&amp;vtp=1&amp;bt=1&amp;bbb=1&amp;hb=1"/>
          <p:cNvSpPr/>
          <p:nvPr/>
        </p:nvSpPr>
        <p:spPr>
          <a:xfrm>
            <a:off x="502920" y="2428591"/>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9.从三则材料中，你发现命名上体现了中国航天人的诗意和浪漫。请从以下名称中选取一个</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，仿照材料三中画线</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句子的内容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，写一段话对这个名称加以阐释。（2分）</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备选名称</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夸父一号</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玉兔号</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长征十号</a:t>
            </a:r>
            <a:endParaRPr lang="en-US" altLang="zh-CN" dirty="0"/>
          </a:p>
        </p:txBody>
      </p:sp>
      <p:sp>
        <p:nvSpPr>
          <p:cNvPr id="3" name="QO_8_AN.177_1#ff6de1196?vcp=1&amp;pid=ace9182bb&amp;color=0,0,0&amp;vtp=1&amp;bbb=1"/>
          <p:cNvSpPr/>
          <p:nvPr/>
        </p:nvSpPr>
        <p:spPr>
          <a:xfrm>
            <a:off x="502920" y="3668873"/>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【示例一】“夸父一号”取自中国的神话故事“夸父追日”,彰显中国人探索宇宙的执着精神。</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示例二】“玉兔号”取自“嫦娥奔月”的神话故事，体现了中国人对月亮的神往和对月球奥秘的探索精神。</a:t>
            </a:r>
            <a:endParaRPr lang="en-US" altLang="zh-CN" sz="1800" dirty="0"/>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示例三】“长征十号”取自红军二万五千里长征，表明执着坚定不断探索宇宙的精神。（2分）</a:t>
            </a:r>
            <a:endParaRPr lang="en-US" altLang="zh-CN" sz="1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3265170" y="3569335"/>
            <a:ext cx="6078220" cy="1076325"/>
          </a:xfrm>
          <a:prstGeom prst="rect">
            <a:avLst/>
          </a:prstGeom>
        </p:spPr>
        <p:txBody>
          <a:bodyPr wrap="square">
            <a:spAutoFit/>
          </a:bodyPr>
          <a:p>
            <a:pPr marL="0" indent="0" defTabSz="266700">
              <a:spcBef>
                <a:spcPct val="0"/>
              </a:spcBef>
              <a:spcAft>
                <a:spcPct val="0"/>
              </a:spcAft>
            </a:pP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【示例】</a:t>
            </a:r>
            <a:endPar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endParaRPr>
          </a:p>
          <a:p>
            <a:pPr marL="0" indent="0" algn="ctr" defTabSz="266700">
              <a:spcBef>
                <a:spcPct val="0"/>
              </a:spcBef>
              <a:spcAft>
                <a:spcPct val="0"/>
              </a:spcAft>
            </a:pP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你使用互联网开展过哪些学习活动</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可多选</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endPar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endParaRPr>
          </a:p>
          <a:p>
            <a:pPr marL="0" indent="0" algn="ctr" defTabSz="266700">
              <a:spcBef>
                <a:spcPct val="0"/>
              </a:spcBef>
              <a:spcAft>
                <a:spcPct val="0"/>
              </a:spcAft>
            </a:pP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复习知识　</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在线答疑　</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学习课外知识</a:t>
            </a:r>
            <a:endPar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endParaRPr>
          </a:p>
          <a:p>
            <a:pPr marL="0" indent="0" algn="ctr" defTabSz="266700">
              <a:spcBef>
                <a:spcPct val="0"/>
              </a:spcBef>
              <a:spcAft>
                <a:spcPct val="0"/>
              </a:spcAft>
            </a:pP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背单词　　</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做作业</a:t>
            </a:r>
            <a:endPar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
        <p:nvSpPr>
          <p:cNvPr id="12" name="文本框 11"/>
          <p:cNvSpPr txBox="1"/>
          <p:nvPr/>
        </p:nvSpPr>
        <p:spPr>
          <a:xfrm>
            <a:off x="469900" y="1043305"/>
            <a:ext cx="10796270" cy="2076450"/>
          </a:xfrm>
          <a:prstGeom prst="rect">
            <a:avLst/>
          </a:prstGeom>
          <a:noFill/>
        </p:spPr>
        <p:txBody>
          <a:bodyPr wrap="square" rtlCol="0" anchor="t">
            <a:spAutoFit/>
          </a:bodyPr>
          <a:p>
            <a:pPr indent="0" defTabSz="266700" fontAlgn="auto">
              <a:lnSpc>
                <a:spcPct val="150000"/>
              </a:lnSpc>
              <a:spcBef>
                <a:spcPct val="0"/>
              </a:spcBef>
              <a:spcAft>
                <a:spcPct val="0"/>
              </a:spcAft>
            </a:pPr>
            <a:r>
              <a:rPr lang="en-US" altLang="zh-CN" sz="2200" b="1">
                <a:latin typeface="黑体" panose="02010609060101010101" pitchFamily="34" charset="-122"/>
                <a:ea typeface="黑体" panose="02010609060101010101" pitchFamily="34" charset="-122"/>
                <a:cs typeface="黑体" panose="02010609060101010101" pitchFamily="34" charset="-122"/>
                <a:sym typeface="+mn-ea"/>
              </a:rPr>
              <a:t>4.</a:t>
            </a:r>
            <a:r>
              <a:rPr lang="zh-CN" altLang="en-US" sz="1600" b="1">
                <a:latin typeface="黑体" panose="02010609060101010101" pitchFamily="34" charset="-122"/>
                <a:ea typeface="黑体" panose="02010609060101010101" pitchFamily="34" charset="-122"/>
                <a:cs typeface="黑体" panose="02010609060101010101" pitchFamily="34" charset="-122"/>
                <a:sym typeface="+mn-ea"/>
              </a:rPr>
              <a:t>班级对同学们互联网使用情况开展问卷调查。请你根据上面四组材料</a:t>
            </a:r>
            <a:r>
              <a:rPr lang="en-US" altLang="zh-CN" sz="1600" b="1">
                <a:latin typeface="黑体" panose="02010609060101010101" pitchFamily="34" charset="-122"/>
                <a:ea typeface="黑体" panose="02010609060101010101" pitchFamily="34" charset="-122"/>
                <a:cs typeface="黑体" panose="02010609060101010101" pitchFamily="34" charset="-122"/>
                <a:sym typeface="+mn-ea"/>
              </a:rPr>
              <a:t>,</a:t>
            </a:r>
            <a:r>
              <a:rPr lang="zh-CN" altLang="en-US" sz="1600" b="1">
                <a:latin typeface="黑体" panose="02010609060101010101" pitchFamily="34" charset="-122"/>
                <a:ea typeface="黑体" panose="02010609060101010101" pitchFamily="34" charset="-122"/>
                <a:cs typeface="黑体" panose="02010609060101010101" pitchFamily="34" charset="-122"/>
                <a:sym typeface="+mn-ea"/>
              </a:rPr>
              <a:t>参照下面示例</a:t>
            </a:r>
            <a:r>
              <a:rPr lang="en-US" altLang="zh-CN" sz="1600" b="1">
                <a:latin typeface="黑体" panose="02010609060101010101" pitchFamily="34" charset="-122"/>
                <a:ea typeface="黑体" panose="02010609060101010101" pitchFamily="34" charset="-122"/>
                <a:cs typeface="黑体" panose="02010609060101010101" pitchFamily="34" charset="-122"/>
                <a:sym typeface="+mn-ea"/>
              </a:rPr>
              <a:t>,</a:t>
            </a:r>
            <a:r>
              <a:rPr lang="zh-CN" altLang="en-US" sz="1600" b="1">
                <a:latin typeface="黑体" panose="02010609060101010101" pitchFamily="34" charset="-122"/>
                <a:ea typeface="黑体" panose="02010609060101010101" pitchFamily="34" charset="-122"/>
                <a:cs typeface="黑体" panose="02010609060101010101" pitchFamily="34" charset="-122"/>
                <a:sym typeface="+mn-ea"/>
              </a:rPr>
              <a:t>设计问卷中的一个问题</a:t>
            </a:r>
            <a:r>
              <a:rPr lang="en-US" altLang="zh-CN" sz="1600" b="1">
                <a:latin typeface="黑体" panose="02010609060101010101" pitchFamily="34" charset="-122"/>
                <a:ea typeface="黑体" panose="02010609060101010101" pitchFamily="34" charset="-122"/>
                <a:cs typeface="黑体" panose="02010609060101010101" pitchFamily="34" charset="-122"/>
                <a:sym typeface="+mn-ea"/>
              </a:rPr>
              <a:t>,</a:t>
            </a:r>
            <a:r>
              <a:rPr lang="zh-CN" altLang="en-US" sz="1600" b="1">
                <a:latin typeface="黑体" panose="02010609060101010101" pitchFamily="34" charset="-122"/>
                <a:ea typeface="黑体" panose="02010609060101010101" pitchFamily="34" charset="-122"/>
                <a:cs typeface="黑体" panose="02010609060101010101" pitchFamily="34" charset="-122"/>
                <a:sym typeface="+mn-ea"/>
              </a:rPr>
              <a:t>问题的选项不少于</a:t>
            </a:r>
            <a:r>
              <a:rPr lang="en-US" altLang="zh-CN" sz="1600" b="1">
                <a:latin typeface="黑体" panose="02010609060101010101" pitchFamily="34" charset="-122"/>
                <a:ea typeface="黑体" panose="02010609060101010101" pitchFamily="34" charset="-122"/>
                <a:cs typeface="黑体" panose="02010609060101010101" pitchFamily="34" charset="-122"/>
                <a:sym typeface="+mn-ea"/>
              </a:rPr>
              <a:t>3</a:t>
            </a:r>
            <a:r>
              <a:rPr lang="zh-CN" altLang="en-US" sz="1600" b="1">
                <a:latin typeface="黑体" panose="02010609060101010101" pitchFamily="34" charset="-122"/>
                <a:ea typeface="黑体" panose="02010609060101010101" pitchFamily="34" charset="-122"/>
                <a:cs typeface="黑体" panose="02010609060101010101" pitchFamily="34" charset="-122"/>
                <a:sym typeface="+mn-ea"/>
              </a:rPr>
              <a:t>项。</a:t>
            </a:r>
            <a:r>
              <a:rPr lang="en-US" altLang="zh-CN" sz="1600" b="1">
                <a:latin typeface="黑体" panose="02010609060101010101" pitchFamily="34" charset="-122"/>
                <a:ea typeface="黑体" panose="02010609060101010101" pitchFamily="34" charset="-122"/>
                <a:cs typeface="黑体" panose="02010609060101010101" pitchFamily="34" charset="-122"/>
                <a:sym typeface="+mn-ea"/>
              </a:rPr>
              <a:t>(4</a:t>
            </a:r>
            <a:r>
              <a:rPr lang="zh-CN" altLang="en-US" sz="1600" b="1">
                <a:latin typeface="黑体" panose="02010609060101010101" pitchFamily="34" charset="-122"/>
                <a:ea typeface="黑体" panose="02010609060101010101" pitchFamily="34" charset="-122"/>
                <a:cs typeface="黑体" panose="02010609060101010101" pitchFamily="34" charset="-122"/>
                <a:sym typeface="+mn-ea"/>
              </a:rPr>
              <a:t>分</a:t>
            </a:r>
            <a:r>
              <a:rPr lang="en-US" altLang="zh-CN" sz="1600" b="1">
                <a:latin typeface="黑体" panose="02010609060101010101" pitchFamily="34" charset="-122"/>
                <a:ea typeface="黑体" panose="02010609060101010101" pitchFamily="34" charset="-122"/>
                <a:cs typeface="黑体" panose="02010609060101010101" pitchFamily="34" charset="-122"/>
                <a:sym typeface="+mn-ea"/>
              </a:rPr>
              <a:t>)</a:t>
            </a:r>
            <a:endParaRPr lang="en-US" altLang="zh-CN" sz="1600" b="1">
              <a:solidFill>
                <a:schemeClr val="tx1"/>
              </a:solidFill>
              <a:latin typeface="黑体" panose="02010609060101010101" pitchFamily="34" charset="-122"/>
              <a:ea typeface="黑体" panose="02010609060101010101" pitchFamily="34" charset="-122"/>
              <a:cs typeface="黑体" panose="02010609060101010101" pitchFamily="34" charset="-122"/>
            </a:endParaRPr>
          </a:p>
          <a:p>
            <a:pPr indent="0" algn="ctr" defTabSz="266700" fontAlgn="auto">
              <a:lnSpc>
                <a:spcPct val="150000"/>
              </a:lnSpc>
              <a:spcBef>
                <a:spcPct val="0"/>
              </a:spcBef>
              <a:spcAft>
                <a:spcPct val="0"/>
              </a:spcAft>
            </a:pPr>
            <a:r>
              <a:rPr lang="zh-CN" altLang="en-US" sz="1600" b="1">
                <a:latin typeface="楷体" panose="02010609060101010101" pitchFamily="34" charset="-122"/>
                <a:ea typeface="楷体" panose="02010609060101010101" pitchFamily="34" charset="-122"/>
                <a:cs typeface="楷体" panose="02010609060101010101" pitchFamily="34" charset="-122"/>
                <a:sym typeface="+mn-ea"/>
              </a:rPr>
              <a:t>你通过哪些途径了解与未成年人上网相关的法律法规</a:t>
            </a:r>
            <a:r>
              <a:rPr lang="en-US" altLang="zh-CN" sz="1600" b="1">
                <a:latin typeface="楷体" panose="02010609060101010101" pitchFamily="34" charset="-122"/>
                <a:ea typeface="楷体" panose="02010609060101010101" pitchFamily="34" charset="-122"/>
                <a:cs typeface="楷体" panose="02010609060101010101" pitchFamily="34" charset="-122"/>
                <a:sym typeface="+mn-ea"/>
              </a:rPr>
              <a:t>?(</a:t>
            </a:r>
            <a:r>
              <a:rPr lang="zh-CN" altLang="en-US" sz="1600" b="1">
                <a:latin typeface="楷体" panose="02010609060101010101" pitchFamily="34" charset="-122"/>
                <a:ea typeface="楷体" panose="02010609060101010101" pitchFamily="34" charset="-122"/>
                <a:cs typeface="楷体" panose="02010609060101010101" pitchFamily="34" charset="-122"/>
                <a:sym typeface="+mn-ea"/>
              </a:rPr>
              <a:t>可多选</a:t>
            </a:r>
            <a:r>
              <a:rPr lang="en-US" altLang="zh-CN" sz="1600" b="1">
                <a:latin typeface="楷体" panose="02010609060101010101" pitchFamily="34" charset="-122"/>
                <a:ea typeface="楷体" panose="02010609060101010101" pitchFamily="34" charset="-122"/>
                <a:cs typeface="楷体" panose="02010609060101010101" pitchFamily="34" charset="-122"/>
                <a:sym typeface="+mn-ea"/>
              </a:rPr>
              <a:t>)</a:t>
            </a:r>
            <a:endParaRPr lang="en-US" altLang="zh-CN" sz="1600" b="1">
              <a:solidFill>
                <a:schemeClr val="tx1"/>
              </a:solidFill>
              <a:latin typeface="楷体" panose="02010609060101010101" pitchFamily="34" charset="-122"/>
              <a:ea typeface="楷体" panose="02010609060101010101" pitchFamily="34" charset="-122"/>
              <a:cs typeface="楷体" panose="02010609060101010101" pitchFamily="34" charset="-122"/>
            </a:endParaRPr>
          </a:p>
          <a:p>
            <a:pPr indent="0" algn="ctr" defTabSz="266700" fontAlgn="auto">
              <a:lnSpc>
                <a:spcPct val="150000"/>
              </a:lnSpc>
              <a:spcBef>
                <a:spcPct val="0"/>
              </a:spcBef>
              <a:spcAft>
                <a:spcPct val="0"/>
              </a:spcAft>
            </a:pPr>
            <a:r>
              <a:rPr lang="en-US" altLang="en-US" sz="1600" b="1">
                <a:latin typeface="楷体" panose="02010609060101010101" pitchFamily="34" charset="-122"/>
                <a:ea typeface="楷体" panose="02010609060101010101" pitchFamily="34" charset="-122"/>
                <a:cs typeface="楷体" panose="02010609060101010101" pitchFamily="34" charset="-122"/>
                <a:sym typeface="+mn-ea"/>
              </a:rPr>
              <a:t>□</a:t>
            </a:r>
            <a:r>
              <a:rPr lang="zh-CN" altLang="en-US" sz="1600" b="1">
                <a:latin typeface="楷体" panose="02010609060101010101" pitchFamily="34" charset="-122"/>
                <a:ea typeface="楷体" panose="02010609060101010101" pitchFamily="34" charset="-122"/>
                <a:cs typeface="楷体" panose="02010609060101010101" pitchFamily="34" charset="-122"/>
                <a:sym typeface="+mn-ea"/>
              </a:rPr>
              <a:t>法治宣讲进校园　</a:t>
            </a:r>
            <a:r>
              <a:rPr lang="en-US" altLang="en-US" sz="1600" b="1">
                <a:latin typeface="楷体" panose="02010609060101010101" pitchFamily="34" charset="-122"/>
                <a:ea typeface="楷体" panose="02010609060101010101" pitchFamily="34" charset="-122"/>
                <a:cs typeface="楷体" panose="02010609060101010101" pitchFamily="34" charset="-122"/>
                <a:sym typeface="+mn-ea"/>
              </a:rPr>
              <a:t>□</a:t>
            </a:r>
            <a:r>
              <a:rPr lang="zh-CN" altLang="en-US" sz="1600" b="1">
                <a:latin typeface="楷体" panose="02010609060101010101" pitchFamily="34" charset="-122"/>
                <a:ea typeface="楷体" panose="02010609060101010101" pitchFamily="34" charset="-122"/>
                <a:cs typeface="楷体" panose="02010609060101010101" pitchFamily="34" charset="-122"/>
                <a:sym typeface="+mn-ea"/>
              </a:rPr>
              <a:t>学校主题教育　</a:t>
            </a:r>
            <a:r>
              <a:rPr lang="en-US" altLang="en-US" sz="1600" b="1">
                <a:latin typeface="楷体" panose="02010609060101010101" pitchFamily="34" charset="-122"/>
                <a:ea typeface="楷体" panose="02010609060101010101" pitchFamily="34" charset="-122"/>
                <a:cs typeface="楷体" panose="02010609060101010101" pitchFamily="34" charset="-122"/>
                <a:sym typeface="+mn-ea"/>
              </a:rPr>
              <a:t>□</a:t>
            </a:r>
            <a:r>
              <a:rPr lang="zh-CN" altLang="en-US" sz="1600" b="1">
                <a:latin typeface="楷体" panose="02010609060101010101" pitchFamily="34" charset="-122"/>
                <a:ea typeface="楷体" panose="02010609060101010101" pitchFamily="34" charset="-122"/>
                <a:cs typeface="楷体" panose="02010609060101010101" pitchFamily="34" charset="-122"/>
                <a:sym typeface="+mn-ea"/>
              </a:rPr>
              <a:t>网络素养</a:t>
            </a:r>
            <a:r>
              <a:rPr lang="en-US" altLang="zh-CN" sz="1600" b="1">
                <a:latin typeface="楷体" panose="02010609060101010101" pitchFamily="34" charset="-122"/>
                <a:ea typeface="楷体" panose="02010609060101010101" pitchFamily="34" charset="-122"/>
                <a:cs typeface="楷体" panose="02010609060101010101" pitchFamily="34" charset="-122"/>
                <a:sym typeface="+mn-ea"/>
              </a:rPr>
              <a:t>“</a:t>
            </a:r>
            <a:r>
              <a:rPr lang="zh-CN" altLang="en-US" sz="1600" b="1">
                <a:latin typeface="楷体" panose="02010609060101010101" pitchFamily="34" charset="-122"/>
                <a:ea typeface="楷体" panose="02010609060101010101" pitchFamily="34" charset="-122"/>
                <a:cs typeface="楷体" panose="02010609060101010101" pitchFamily="34" charset="-122"/>
                <a:sym typeface="+mn-ea"/>
              </a:rPr>
              <a:t>线上</a:t>
            </a:r>
            <a:r>
              <a:rPr lang="en-US" altLang="zh-CN" sz="1600" b="1">
                <a:latin typeface="楷体" panose="02010609060101010101" pitchFamily="34" charset="-122"/>
                <a:ea typeface="楷体" panose="02010609060101010101" pitchFamily="34" charset="-122"/>
                <a:cs typeface="楷体" panose="02010609060101010101" pitchFamily="34" charset="-122"/>
                <a:sym typeface="+mn-ea"/>
              </a:rPr>
              <a:t>”</a:t>
            </a:r>
            <a:r>
              <a:rPr lang="zh-CN" altLang="en-US" sz="1600" b="1">
                <a:latin typeface="楷体" panose="02010609060101010101" pitchFamily="34" charset="-122"/>
                <a:ea typeface="楷体" panose="02010609060101010101" pitchFamily="34" charset="-122"/>
                <a:cs typeface="楷体" panose="02010609060101010101" pitchFamily="34" charset="-122"/>
                <a:sym typeface="+mn-ea"/>
              </a:rPr>
              <a:t>课堂</a:t>
            </a:r>
            <a:endParaRPr lang="zh-CN" altLang="en-US" sz="1600" b="1">
              <a:solidFill>
                <a:schemeClr val="tx1"/>
              </a:solidFill>
              <a:latin typeface="楷体" panose="02010609060101010101" pitchFamily="34" charset="-122"/>
              <a:ea typeface="楷体" panose="02010609060101010101" pitchFamily="34" charset="-122"/>
              <a:cs typeface="楷体" panose="02010609060101010101" pitchFamily="34" charset="-122"/>
            </a:endParaRPr>
          </a:p>
          <a:p>
            <a:pPr indent="0" algn="ctr" defTabSz="266700" fontAlgn="auto">
              <a:lnSpc>
                <a:spcPct val="150000"/>
              </a:lnSpc>
              <a:spcBef>
                <a:spcPct val="0"/>
              </a:spcBef>
              <a:spcAft>
                <a:spcPct val="0"/>
              </a:spcAft>
            </a:pPr>
            <a:r>
              <a:rPr lang="en-US" altLang="en-US" sz="1600" b="1">
                <a:latin typeface="楷体" panose="02010609060101010101" pitchFamily="34" charset="-122"/>
                <a:ea typeface="楷体" panose="02010609060101010101" pitchFamily="34" charset="-122"/>
                <a:cs typeface="楷体" panose="02010609060101010101" pitchFamily="34" charset="-122"/>
                <a:sym typeface="+mn-ea"/>
              </a:rPr>
              <a:t>□</a:t>
            </a:r>
            <a:r>
              <a:rPr lang="zh-CN" altLang="en-US" sz="1600" b="1">
                <a:latin typeface="楷体" panose="02010609060101010101" pitchFamily="34" charset="-122"/>
                <a:ea typeface="楷体" panose="02010609060101010101" pitchFamily="34" charset="-122"/>
                <a:cs typeface="楷体" panose="02010609060101010101" pitchFamily="34" charset="-122"/>
                <a:sym typeface="+mn-ea"/>
              </a:rPr>
              <a:t>社区普法宣传　　</a:t>
            </a:r>
            <a:r>
              <a:rPr lang="en-US" altLang="en-US" sz="1600" b="1">
                <a:latin typeface="楷体" panose="02010609060101010101" pitchFamily="34" charset="-122"/>
                <a:ea typeface="楷体" panose="02010609060101010101" pitchFamily="34" charset="-122"/>
                <a:cs typeface="楷体" panose="02010609060101010101" pitchFamily="34" charset="-122"/>
                <a:sym typeface="+mn-ea"/>
              </a:rPr>
              <a:t>□</a:t>
            </a:r>
            <a:r>
              <a:rPr lang="zh-CN" altLang="en-US" sz="1600" b="1">
                <a:latin typeface="楷体" panose="02010609060101010101" pitchFamily="34" charset="-122"/>
                <a:ea typeface="楷体" panose="02010609060101010101" pitchFamily="34" charset="-122"/>
                <a:cs typeface="楷体" panose="02010609060101010101" pitchFamily="34" charset="-122"/>
                <a:sym typeface="+mn-ea"/>
              </a:rPr>
              <a:t>家长的教育</a:t>
            </a:r>
            <a:endParaRPr lang="zh-CN" altLang="en-US" sz="1600" b="1">
              <a:latin typeface="楷体" panose="02010609060101010101" pitchFamily="34" charset="-122"/>
              <a:ea typeface="楷体" panose="02010609060101010101" pitchFamily="34" charset="-122"/>
              <a:cs typeface="楷体" panose="02010609060101010101" pitchFamily="34" charset="-122"/>
              <a:sym typeface="+mn-ea"/>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213020474?vcp=1&amp;pid=d52272105&amp;color=0,0,0&amp;vtp=1&amp;bt=1&amp;bbb=1&amp;hb=1"/>
          <p:cNvSpPr/>
          <p:nvPr/>
        </p:nvSpPr>
        <p:spPr>
          <a:xfrm>
            <a:off x="502920" y="891540"/>
            <a:ext cx="11183112" cy="73152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［2023嘉兴中考］班级开展“文化传千古，非遗焕新彩”探究活动</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。请你阅读以</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下材料</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，完成相关任务。（12分）</a:t>
            </a:r>
            <a:endParaRPr lang="en-US" altLang="zh-CN" sz="2400" dirty="0"/>
          </a:p>
        </p:txBody>
      </p:sp>
      <p:sp>
        <p:nvSpPr>
          <p:cNvPr id="3" name="QM_7_BD.16_1#b049517de?vcp=1&amp;pid=213020474&amp;color=0,0,0&amp;vtp=1&amp;bbb=1&amp;hb=1"/>
          <p:cNvSpPr/>
          <p:nvPr/>
        </p:nvSpPr>
        <p:spPr>
          <a:xfrm>
            <a:off x="502920" y="1625600"/>
            <a:ext cx="11183112" cy="770255"/>
          </a:xfrm>
          <a:prstGeom prst="rect">
            <a:avLst/>
          </a:prstGeom>
          <a:noFill/>
        </p:spPr>
        <p:txBody>
          <a:bodyPr wrap="none" lIns="0" tIns="0" rIns="0" bIns="0" rtlCol="0" anchor="t"/>
          <a:lstStyle/>
          <a:p>
            <a:pPr algn="l" latinLnBrk="1">
              <a:lnSpc>
                <a:spcPts val="3300"/>
              </a:lnSpc>
            </a:pPr>
            <a:r>
              <a:rPr lang="en-US" altLang="zh-CN" sz="18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前言：</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非物质文化遗产</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是指各种以非物质形态存在的与群众生活密切相关</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世代相承的传统文化表现形式</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如何让非遗焕发新彩</a:t>
            </a:r>
            <a:r>
              <a:rPr lang="en-US" altLang="zh-CN"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让我们从这次活动开始</a:t>
            </a:r>
            <a:r>
              <a:rPr lang="en-US" altLang="zh-CN"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成为非遗的见证者和参与者</a:t>
            </a:r>
            <a:r>
              <a:rPr lang="en-US" altLang="zh-CN"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一起去探索打开非遗的无限可能</a:t>
            </a:r>
            <a:r>
              <a:rPr lang="en-US" altLang="zh-CN"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pc="-50" dirty="0"/>
          </a:p>
        </p:txBody>
      </p:sp>
    </p:spTree>
  </p:cSld>
  <p:clrMapOvr>
    <a:masterClrMapping/>
  </p:clrMapOvr>
  <p:transition>
    <p:split dir="in"/>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6_2#b049517de?vcp=1&amp;pid=213020474&amp;color=0,0,0&amp;mp=1&amp;vtp=1&amp;bt=1&amp;bbb=1"/>
          <p:cNvSpPr/>
          <p:nvPr/>
        </p:nvSpPr>
        <p:spPr>
          <a:xfrm>
            <a:off x="502920" y="1191453"/>
            <a:ext cx="11183112" cy="770255"/>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独家采访：今天，我们为什么要加入非遗名录？</a:t>
            </a:r>
            <a:endParaRPr lang="en-US" altLang="zh-CN" sz="1800" dirty="0"/>
          </a:p>
          <a:p>
            <a:pPr latinLnBrk="1">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让我们来采访一位名录上的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老前辈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听听它的看法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p:txBody>
      </p:sp>
      <p:graphicFrame>
        <p:nvGraphicFramePr>
          <p:cNvPr id="17" name="QM_7_BD.16_3#b049517de?colgroup=16,31&amp;vcp=1&amp;pid=213020474&amp;color=0,0,0&amp;mp=1&amp;vtp=1&amp;bbb=1&amp;hb=1"/>
          <p:cNvGraphicFramePr>
            <a:graphicFrameLocks noGrp="1"/>
          </p:cNvGraphicFramePr>
          <p:nvPr/>
        </p:nvGraphicFramePr>
        <p:xfrm>
          <a:off x="502920" y="2099630"/>
          <a:ext cx="11155680" cy="4016502"/>
        </p:xfrm>
        <a:graphic>
          <a:graphicData uri="http://schemas.openxmlformats.org/drawingml/2006/table">
            <a:tbl>
              <a:tblPr/>
              <a:tblGrid>
                <a:gridCol w="3895344"/>
                <a:gridCol w="7260336"/>
              </a:tblGrid>
              <a:tr h="4016502">
                <a:tc>
                  <a:txBody>
                    <a:bodyPr/>
                    <a:lstStyle/>
                    <a:p>
                      <a:pPr marL="0" indent="0" algn="ctr" latinLnBrk="1" hangingPunct="0">
                        <a:lnSpc>
                          <a:spcPts val="29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受访者档案</a:t>
                      </a:r>
                      <a:endParaRPr lang="en-US" altLang="zh-CN" sz="1200" dirty="0"/>
                    </a:p>
                    <a:p>
                      <a:pPr marL="0" indent="0" algn="l" latinLnBrk="1" hangingPunct="0">
                        <a:lnSpc>
                          <a:spcPts val="29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姓名</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中国木拱桥传统营造技艺</a:t>
                      </a:r>
                      <a:endParaRPr lang="en-US" altLang="zh-CN" sz="1200" dirty="0"/>
                    </a:p>
                    <a:p>
                      <a:pPr marL="0" indent="0" algn="l" latinLnBrk="1" hangingPunct="0">
                        <a:lnSpc>
                          <a:spcPts val="29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居住地</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浙江</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福建等</a:t>
                      </a:r>
                      <a:endParaRPr lang="en-US" altLang="zh-CN" sz="1200" dirty="0"/>
                    </a:p>
                    <a:p>
                      <a:pPr marL="0" indent="0" algn="l" latinLnBrk="1" hangingPunct="0">
                        <a:lnSpc>
                          <a:spcPts val="29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年龄</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最早可追溯至北宋名画</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清明</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上河图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中的汴水虹桥</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距今已近千</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endParaRPr lang="en-US" altLang="zh-CN" sz="1200" dirty="0"/>
                    </a:p>
                    <a:p>
                      <a:pPr marL="0" indent="0" algn="l" latinLnBrk="1" hangingPunct="0">
                        <a:lnSpc>
                          <a:spcPts val="29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特点</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不用钉</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不用铆</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不需要桥墩</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桥柱支撑</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桥身坚固</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造型别致</a:t>
                      </a:r>
                      <a:endParaRPr lang="en-US" altLang="zh-CN" sz="1200" dirty="0"/>
                    </a:p>
                    <a:p>
                      <a:pPr marL="0" indent="0" algn="l" latinLnBrk="1" hangingPunct="0">
                        <a:lnSpc>
                          <a:spcPts val="29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成就</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中国桥梁建造技术的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活化石</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技术含量之最</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世界桥梁史上仅有的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品类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采访问题：____</a:t>
                      </a:r>
                      <a:endParaRPr lang="en-US" altLang="zh-CN" sz="12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我不认同</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我诞生于古代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舟楫不通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的生存难题之下</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是古人在与</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水的共生中探索出的发明创造</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我和我的非遗伙伴们</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都是中华民族在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漫长历史中实践与创造的结晶</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如果任由我们消失</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那么失去的将是整</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个民族的历史支撑</a:t>
                      </a:r>
                      <a:endParaRPr lang="en-US" altLang="zh-CN" sz="1200" dirty="0"/>
                    </a:p>
                    <a:p>
                      <a:pPr marL="0" indent="0" algn="l" latinLnBrk="1" hangingPunct="0">
                        <a:lnSpc>
                          <a:spcPts val="29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您加入非遗名录的初衷是什么呢</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师徒之间口传心授</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家族手艺代代相传</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曾经是我们最主要的传承</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方式</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但随着时代变迁</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人们对我们的关注和需求越来越少</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愿意了</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解</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学习非遗的人更是少见</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无人传承就意味着消亡</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为了获得更多的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重视和保护</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我就有了这样的想法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6_4#b049517de?vcp=1&amp;pid=213020474&amp;color=0,0,0&amp;vtp=1&amp;bt=1&amp;bbb=1"/>
          <p:cNvSpPr/>
          <p:nvPr/>
        </p:nvSpPr>
        <p:spPr>
          <a:xfrm>
            <a:off x="502920" y="900000"/>
            <a:ext cx="11183112" cy="659130"/>
          </a:xfrm>
          <a:prstGeom prst="rect">
            <a:avLst/>
          </a:prstGeom>
          <a:noFill/>
        </p:spPr>
        <p:txBody>
          <a:bodyPr wrap="none" lIns="0" tIns="0" rIns="0" bIns="0" rtlCol="0" anchor="t"/>
          <a:lstStyle/>
          <a:p>
            <a:pPr algn="ctr" latinLnBrk="1">
              <a:lnSpc>
                <a:spcPts val="28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受访者“讲述”：加入名录，非遗会有什么不同？</a:t>
            </a:r>
            <a:endParaRPr lang="en-US" altLang="zh-CN" sz="1800" dirty="0"/>
          </a:p>
          <a:p>
            <a:pPr latinLnBrk="1">
              <a:lnSpc>
                <a:spcPts val="26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我们的受访者还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讲述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了它加入名录前后的情况</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一起来看看吧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p:txBody>
      </p:sp>
      <p:graphicFrame>
        <p:nvGraphicFramePr>
          <p:cNvPr id="18" name="QM_7_BD.16_5#b049517de?colgroup=18,29&amp;vcp=1&amp;pid=213020474&amp;color=0,0,0&amp;vtp=1&amp;bbb=1&amp;hb=1"/>
          <p:cNvGraphicFramePr>
            <a:graphicFrameLocks noGrp="1"/>
          </p:cNvGraphicFramePr>
          <p:nvPr/>
        </p:nvGraphicFramePr>
        <p:xfrm>
          <a:off x="502920" y="1697942"/>
          <a:ext cx="11155680" cy="4214877"/>
        </p:xfrm>
        <a:graphic>
          <a:graphicData uri="http://schemas.openxmlformats.org/drawingml/2006/table">
            <a:tbl>
              <a:tblPr/>
              <a:tblGrid>
                <a:gridCol w="4270248"/>
                <a:gridCol w="6885432"/>
              </a:tblGrid>
              <a:tr h="361315">
                <a:tc>
                  <a:txBody>
                    <a:bodyPr/>
                    <a:lstStyle/>
                    <a:p>
                      <a:pPr algn="ctr" latinLnBrk="1" hangingPunct="0">
                        <a:lnSpc>
                          <a:spcPts val="26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加入名录前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加入名录后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78651">
                <a:tc>
                  <a:txBody>
                    <a:bodyPr/>
                    <a:lstStyle/>
                    <a:p>
                      <a:pPr algn="ctr" latinLnBrk="1" hangingPunct="0">
                        <a:lnSpc>
                          <a:spcPts val="26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明清时期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2008年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78651">
                <a:tc rowSpan="2">
                  <a:txBody>
                    <a:bodyPr/>
                    <a:lstStyle/>
                    <a:p>
                      <a:pPr algn="l" latinLnBrk="1" hangingPunct="0">
                        <a:lnSpc>
                          <a:spcPts val="28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仅浙江</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福建境内就有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多座木拱桥</a:t>
                      </a:r>
                      <a:endParaRPr lang="en-US" altLang="zh-CN" sz="1200" dirty="0"/>
                    </a:p>
                    <a:p>
                      <a:pPr algn="l" latinLnBrk="1" hangingPunct="0">
                        <a:lnSpc>
                          <a:spcPts val="28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掌握营造技艺的工艺世家有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多个</a:t>
                      </a:r>
                      <a:endParaRPr lang="en-US" altLang="zh-CN" sz="1200" dirty="0"/>
                    </a:p>
                    <a:p>
                      <a:pPr algn="l"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以此为生的工匠有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500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6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经国务院批准列入第二批国家级非物质文化遗产名录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78651">
                <a:tc vMerge="1">
                  <a:tcPr/>
                </a:tc>
                <a:tc>
                  <a:txBody>
                    <a:bodyPr/>
                    <a:lstStyle/>
                    <a:p>
                      <a:pPr algn="ctr" latinLnBrk="1" hangingPunct="0">
                        <a:lnSpc>
                          <a:spcPts val="26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2009年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78651">
                <a:tc>
                  <a:txBody>
                    <a:bodyPr/>
                    <a:lstStyle/>
                    <a:p>
                      <a:pPr algn="ctr" latinLnBrk="1" hangingPunct="0">
                        <a:lnSpc>
                          <a:spcPts val="26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1949年—2000年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6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被列入联合国教科文组织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急需保护的非物质文化遗产名录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78651">
                <a:tc rowSpan="4">
                  <a:txBody>
                    <a:bodyPr/>
                    <a:lstStyle/>
                    <a:p>
                      <a:pPr marL="0" indent="0" algn="l" latinLnBrk="1" hangingPunct="0">
                        <a:lnSpc>
                          <a:spcPts val="28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木拱桥不能通行载重车辆</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无法适应现代</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8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交通需求</a:t>
                      </a:r>
                      <a:endParaRPr lang="en-US" altLang="zh-CN" sz="1200" dirty="0"/>
                    </a:p>
                    <a:p>
                      <a:pPr marL="0" indent="0" algn="l" latinLnBrk="1" hangingPunct="0">
                        <a:lnSpc>
                          <a:spcPts val="28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上百座木拱桥因自然或人为原因损毁</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剩</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8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余数量不足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100</a:t>
                      </a:r>
                      <a:endParaRPr lang="en-US" altLang="zh-CN" sz="1200" dirty="0"/>
                    </a:p>
                    <a:p>
                      <a:pPr marL="0" indent="0" algn="l" latinLnBrk="1" hangingPunct="0">
                        <a:lnSpc>
                          <a:spcPts val="28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造桥工匠相继改行或去世</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剩余人数不足</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60</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技艺面临失传风险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2009年至今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36981">
                <a:tc vMerge="1">
                  <a:tcPr/>
                </a:tc>
                <a:tc>
                  <a:txBody>
                    <a:bodyPr/>
                    <a:lstStyle/>
                    <a:p>
                      <a:pPr algn="l" latinLnBrk="1" hangingPunct="0">
                        <a:lnSpc>
                          <a:spcPts val="28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政府大力支持</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出台各种保护方案和措施</a:t>
                      </a:r>
                      <a:endParaRPr lang="en-US" altLang="zh-CN" sz="1200" dirty="0"/>
                    </a:p>
                    <a:p>
                      <a:pPr algn="l"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专业的木拱桥施工队成立</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负责维修</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重建和新建木拱桥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78651">
                <a:tc vMerge="1">
                  <a:tcPr/>
                </a:tc>
                <a:tc>
                  <a:txBody>
                    <a:bodyPr/>
                    <a:lstStyle/>
                    <a:p>
                      <a:pPr algn="l" latinLnBrk="1" hangingPunct="0">
                        <a:lnSpc>
                          <a:spcPts val="26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传承基地兴起</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成为新桥和新工匠的摇篮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78651">
                <a:tc vMerge="1">
                  <a:tcPr/>
                </a:tc>
                <a:tc>
                  <a:txBody>
                    <a:bodyPr/>
                    <a:lstStyle/>
                    <a:p>
                      <a:pPr algn="l" latinLnBrk="1" hangingPunct="0">
                        <a:lnSpc>
                          <a:spcPts val="26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木拱桥文化走进校园</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融入中小学校本课程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M_7_BD.16_6#b049517de?vcp=1&amp;pid=213020474&amp;color=0,0,0&amp;vtp=1&amp;bbb=1"/>
          <p:cNvSpPr/>
          <p:nvPr/>
        </p:nvSpPr>
        <p:spPr>
          <a:xfrm>
            <a:off x="502920" y="6054042"/>
            <a:ext cx="11183112" cy="315151"/>
          </a:xfrm>
          <a:prstGeom prst="rect">
            <a:avLst/>
          </a:prstGeom>
          <a:noFill/>
        </p:spPr>
        <p:txBody>
          <a:bodyPr wrap="none" lIns="0" tIns="0" rIns="0" bIns="0" rtlCol="0" anchor="t"/>
          <a:lstStyle/>
          <a:p>
            <a:pPr algn="r" latinLnBrk="1">
              <a:lnSpc>
                <a:spcPts val="26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（选自2022年5月《课堂内外（初中版周刊）》</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有删改）</a:t>
            </a:r>
            <a:endParaRPr lang="en-US" altLang="zh-CN" sz="1800" dirty="0"/>
          </a:p>
        </p:txBody>
      </p:sp>
    </p:spTree>
  </p:cSld>
  <p:clrMapOvr>
    <a:masterClrMapping/>
  </p:clrMapOvr>
  <p:transition>
    <p:split dir="in"/>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6_7#b049517de?sp=1&amp;vcp=1&amp;pid=213020474&amp;color=0,0,0&amp;vtp=1&amp;bt=1&amp;bbb=1"/>
          <p:cNvSpPr/>
          <p:nvPr/>
        </p:nvSpPr>
        <p:spPr>
          <a:xfrm>
            <a:off x="502920" y="900000"/>
            <a:ext cx="11183112" cy="770255"/>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焕发新彩：打开非遗，有哪几种方式？</a:t>
            </a:r>
            <a:endParaRPr lang="en-US" altLang="zh-CN" sz="1800" dirty="0"/>
          </a:p>
          <a:p>
            <a:pPr latinLnBrk="1">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保护非遗最好的方式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就是让它从非遗名录里走出来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在人们的奇思妙想下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焕发新的活力</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p:txBody>
      </p:sp>
      <p:graphicFrame>
        <p:nvGraphicFramePr>
          <p:cNvPr id="19" name="QM_7_BD.16_8#b049517de?colgroup=48&amp;vcp=1&amp;pid=213020474&amp;color=0,0,0&amp;vtp=1&amp;bbb=1&amp;hb=1"/>
          <p:cNvGraphicFramePr>
            <a:graphicFrameLocks noGrp="1"/>
          </p:cNvGraphicFramePr>
          <p:nvPr/>
        </p:nvGraphicFramePr>
        <p:xfrm>
          <a:off x="502920" y="1808177"/>
          <a:ext cx="11155680" cy="4051936"/>
        </p:xfrm>
        <a:graphic>
          <a:graphicData uri="http://schemas.openxmlformats.org/drawingml/2006/table">
            <a:tbl>
              <a:tblPr/>
              <a:tblGrid>
                <a:gridCol w="1819656"/>
                <a:gridCol w="1179576"/>
                <a:gridCol w="8156448"/>
              </a:tblGrid>
              <a:tr h="369507">
                <a:tc gridSpan="3">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打开非遗</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浙江实践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369507">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方</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00074">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研学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桐乡姑嫂</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饼制作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姑嫂饼与研学结合</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使研学不只是旅行体验</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更能让人亲身参与它的制作</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真切感知到它背后的人文底蕴和教育意义</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从而乐意学习姑嫂饼的制作技艺</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它走进我们的日常生活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12774">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演艺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印象西</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dirty="0"/>
                    </a:p>
                    <a:p>
                      <a:pPr marL="0" lvl="0" indent="0"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实景演出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独特的舞蹈</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音乐</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服饰</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节庆</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习俗等方面的非遗元素</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借由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印象西湖</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进行实景演出</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来充分展现这些非遗的文化精髓</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让我们感受到古代劳动人民的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智慧和创造力</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从而提升我们高雅的审美情趣</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进一步弘扬中华优秀传统文化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00074">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非遗</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文创</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民宿</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节庆</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博物馆</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endParaRPr lang="en-US" altLang="zh-CN" sz="120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endParaRPr lang="en-US" altLang="zh-CN" sz="120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M_7_BD.16_9#b049517de?vcp=1&amp;pid=213020474&amp;color=0,0,0&amp;vtp=1&amp;bbb=1"/>
          <p:cNvSpPr/>
          <p:nvPr/>
        </p:nvSpPr>
        <p:spPr>
          <a:xfrm>
            <a:off x="502920" y="5999177"/>
            <a:ext cx="11183112" cy="767080"/>
          </a:xfrm>
          <a:prstGeom prst="rect">
            <a:avLst/>
          </a:prstGeom>
          <a:noFill/>
        </p:spPr>
        <p:txBody>
          <a:bodyPr wrap="none" lIns="0" tIns="0" rIns="0" bIns="0" rtlCol="0" anchor="t"/>
          <a:lstStyle/>
          <a:p>
            <a:pPr algn="r" latinLnBrk="1">
              <a:lnSpc>
                <a:spcPts val="31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（选自2022—06—28诗画浙江文旅资讯</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有删改）</a:t>
            </a:r>
            <a:endParaRPr lang="en-US" altLang="zh-CN" sz="1800" dirty="0"/>
          </a:p>
        </p:txBody>
      </p:sp>
    </p:spTree>
  </p:cSld>
  <p:clrMapOvr>
    <a:masterClrMapping/>
  </p:clrMapOvr>
  <p:transition>
    <p:split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6_10#b049517de?vcp=1&amp;pid=213020474&amp;color=0,0,0&amp;vtp=1&amp;bt=1&amp;bbb=1"/>
          <p:cNvSpPr/>
          <p:nvPr/>
        </p:nvSpPr>
        <p:spPr>
          <a:xfrm>
            <a:off x="502920" y="2869473"/>
            <a:ext cx="11183112" cy="770255"/>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“文化传千古</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，非遗焕新彩”活动任务单</a:t>
            </a:r>
            <a:endParaRPr lang="en-US" altLang="zh-CN" sz="1800" dirty="0"/>
          </a:p>
          <a:p>
            <a:pPr latinLnBrk="1">
              <a:lnSpc>
                <a:spcPts val="3100"/>
              </a:lnSpc>
            </a:pPr>
            <a:r>
              <a:rPr lang="en-US" altLang="zh-CN"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任务一</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学会采访提问】</a:t>
            </a:r>
            <a:endParaRPr lang="en-US" altLang="zh-CN" sz="1800" dirty="0"/>
          </a:p>
        </p:txBody>
      </p:sp>
      <p:sp>
        <p:nvSpPr>
          <p:cNvPr id="3" name="QO_8_BD.17_1#c58d16eb9?vcp=1&amp;pid=b049517de&amp;color=0,0,0&amp;vtp=1&amp;bbb=1"/>
          <p:cNvSpPr/>
          <p:nvPr/>
        </p:nvSpPr>
        <p:spPr>
          <a:xfrm>
            <a:off x="502920" y="3653635"/>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5.根据受访者“中国木拱桥传统营造技艺”的回答，补写出第一个采访问题。（2分）</a:t>
            </a:r>
            <a:endParaRPr lang="en-US" altLang="zh-CN" sz="1800" dirty="0"/>
          </a:p>
        </p:txBody>
      </p:sp>
      <p:sp>
        <p:nvSpPr>
          <p:cNvPr id="4" name="QO_8_AN.18_1#c58d16eb9?vcp=1&amp;pid=b049517de&amp;color=0,0,0&amp;vtp=1&amp;bbb=1"/>
          <p:cNvSpPr/>
          <p:nvPr/>
        </p:nvSpPr>
        <p:spPr>
          <a:xfrm>
            <a:off x="502920" y="4060287"/>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很多人觉得非遗已经脱离了现实生活，没必要花力气去保护和拯救。对此，您怎么看呢？（2分）</a:t>
            </a:r>
            <a:endParaRPr lang="en-US" altLang="zh-CN" sz="1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8#c4f6a2d95?vcp=1&amp;pid=b049517de&amp;color=0,0,0&amp;vtp=1&amp;bt=1&amp;bbb=1"/>
          <p:cNvSpPr/>
          <p:nvPr/>
        </p:nvSpPr>
        <p:spPr>
          <a:xfrm>
            <a:off x="502920" y="1201994"/>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【任务二</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设计打开方式】</a:t>
            </a:r>
            <a:endParaRPr lang="en-US" altLang="zh-CN" sz="1800" dirty="0"/>
          </a:p>
        </p:txBody>
      </p:sp>
      <p:sp>
        <p:nvSpPr>
          <p:cNvPr id="3" name="QO_8_BD.19_1#e0cf9863b?sp=1&amp;vcp=1&amp;pid=b049517de&amp;color=0,0,0&amp;vtp=1&amp;bbb=1&amp;hb=1"/>
          <p:cNvSpPr/>
          <p:nvPr/>
        </p:nvSpPr>
        <p:spPr>
          <a:xfrm>
            <a:off x="502920" y="1603441"/>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6.舟山也有不少非物质文化遗产。请你借助材料，结合生活经验，为“舟山渔用绳索结编织技艺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”设计一种合适的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打开方式”，简要阐述做法及意义。（3分）</a:t>
            </a:r>
            <a:endParaRPr lang="en-US" altLang="zh-CN" dirty="0"/>
          </a:p>
        </p:txBody>
      </p:sp>
      <p:pic>
        <p:nvPicPr>
          <p:cNvPr id="4" name="QO_8_BD.19_2#e0cf9863b?htil=2&amp;vcp=1&amp;pid=b049517de&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689336" y="2420241"/>
            <a:ext cx="736798" cy="75057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8_BD.19_3#e0cf9863b?htil=2&amp;vcp=1&amp;pid=b049517de&amp;color=0,0,0&amp;vtp=1&amp;bbb=1&amp;hb=1&amp;hs=1"/>
          <p:cNvSpPr/>
          <p:nvPr/>
        </p:nvSpPr>
        <p:spPr>
          <a:xfrm>
            <a:off x="502920" y="2432941"/>
            <a:ext cx="10076688" cy="7702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【链接资料】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舟山渔用绳索结是渔民在长期渔船作业</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网具制作及日常生活中广泛运用的绳结</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舟山</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渔用绳索结编织技艺传承于海岛民间</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是海岛特有的手工技能</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是先辈传给我们的宝贵的非遗文化</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6" name="QO_8_AN.20_1#e0cf9863b?vcp=1&amp;pid=b049517de&amp;color=0,0,0&amp;vtp=1&amp;bbb=1&amp;hb=1&amp;hs=1"/>
          <p:cNvSpPr/>
          <p:nvPr/>
        </p:nvSpPr>
        <p:spPr>
          <a:xfrm>
            <a:off x="502920" y="3250186"/>
            <a:ext cx="11183112" cy="28687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【示例一】舟山渔用绳索结编织技艺的打开方式可以是“非遗+文创”。可以将渔用绳索结制作成杯垫</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、钥匙扣挂</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件等各种日常生活用品</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，供人们家常使用。这种打开方式</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，可以让凝结了祖辈渔民经验和智慧的绳索结来装点</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人们的日常生活</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，让更多的人认识绳索结，感受它的魅力，愿意学习它的技艺，从而使它得到传承</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，焕发出新</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的活力</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示例二】舟山渔用绳索结编织技艺的打开方式是“非遗+演艺”。通过“印象普陀”演出</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，展示有关绳索结编织的</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故事</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、技艺等，让人们在生动的故事及直观的表演中，了解渔绳结的由来及编织方法，</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感受劳动人民的智慧，</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把渔歌号子</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、渔用绳索结等非遗文化传承下去。（3分）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left)">
                                      <p:cBhvr>
                                        <p:cTn id="7" dur="500"/>
                                        <p:tgtEl>
                                          <p:spTgt spid="6">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left)">
                                      <p:cBhvr>
                                        <p:cTn id="10" dur="500"/>
                                        <p:tgtEl>
                                          <p:spTgt spid="6">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wipe(left)">
                                      <p:cBhvr>
                                        <p:cTn id="13" dur="500"/>
                                        <p:tgtEl>
                                          <p:spTgt spid="6">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Effect transition="in" filter="wipe(left)">
                                      <p:cBhvr>
                                        <p:cTn id="16" dur="500"/>
                                        <p:tgtEl>
                                          <p:spTgt spid="6">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Effect transition="in" filter="wipe(left)">
                                      <p:cBhvr>
                                        <p:cTn id="19" dur="500"/>
                                        <p:tgtEl>
                                          <p:spTgt spid="6">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wipe(left)">
                                      <p:cBhvr>
                                        <p:cTn id="22" dur="500"/>
                                        <p:tgtEl>
                                          <p:spTgt spid="6">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animEffect transition="in" filter="wipe(left)">
                                      <p:cBhvr>
                                        <p:cTn id="25" dur="500"/>
                                        <p:tgtEl>
                                          <p:spTgt spid="6">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6">
                                            <p:txEl>
                                              <p:pRg st="6" end="6"/>
                                            </p:txEl>
                                          </p:spTgt>
                                        </p:tgtEl>
                                        <p:attrNameLst>
                                          <p:attrName>style.visibility</p:attrName>
                                        </p:attrNameLst>
                                      </p:cBhvr>
                                      <p:to>
                                        <p:strVal val="visible"/>
                                      </p:to>
                                    </p:set>
                                    <p:animEffect transition="in" filter="wipe(left)">
                                      <p:cBhvr>
                                        <p:cTn id="28"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8#eb94cfb56?vcp=1&amp;pid=b049517de&amp;color=0,0,0&amp;vtp=1&amp;bt=1&amp;bbb=1"/>
          <p:cNvSpPr/>
          <p:nvPr/>
        </p:nvSpPr>
        <p:spPr>
          <a:xfrm>
            <a:off x="502920" y="2438974"/>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【任务三</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理解活动目的】</a:t>
            </a:r>
            <a:endParaRPr lang="en-US" altLang="zh-CN" sz="1800" dirty="0"/>
          </a:p>
        </p:txBody>
      </p:sp>
      <p:sp>
        <p:nvSpPr>
          <p:cNvPr id="3" name="QC_8_BD.21_1#9d444f996?vcp=1&amp;pid=b049517de&amp;color=0,0,0&amp;vtp=1&amp;bbb=1"/>
          <p:cNvSpPr/>
          <p:nvPr/>
        </p:nvSpPr>
        <p:spPr>
          <a:xfrm>
            <a:off x="502920" y="2835404"/>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7.你认为班委组织这次探究活动，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最想达成的目的是什么？(</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sz="1800" dirty="0"/>
          </a:p>
        </p:txBody>
      </p:sp>
      <p:sp>
        <p:nvSpPr>
          <p:cNvPr id="4" name="QC_8_AN.22_1#9d444f996.bracket?vcp=1&amp;pid=b049517de&amp;color=0,0,0&amp;vpa=4&amp;vtp=1"/>
          <p:cNvSpPr/>
          <p:nvPr/>
        </p:nvSpPr>
        <p:spPr>
          <a:xfrm>
            <a:off x="6572725" y="2822069"/>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5" name="QC_8_BD.23_1#9d444f996.choices?vcp=1&amp;pid=b049517de&amp;color=0,0,0&amp;vtp=1&amp;bbb=1"/>
          <p:cNvSpPr/>
          <p:nvPr/>
        </p:nvSpPr>
        <p:spPr>
          <a:xfrm>
            <a:off x="502920" y="3246186"/>
            <a:ext cx="11183112" cy="770255"/>
          </a:xfrm>
          <a:prstGeom prst="rect">
            <a:avLst/>
          </a:prstGeom>
          <a:noFill/>
        </p:spPr>
        <p:txBody>
          <a:bodyPr wrap="none" lIns="0" tIns="0" rIns="0" bIns="0" rtlCol="0" anchor="t"/>
          <a:lstStyle/>
          <a:p>
            <a:pPr latinLnBrk="1">
              <a:lnSpc>
                <a:spcPts val="3300"/>
              </a:lnSpc>
              <a:tabLst>
                <a:tab pos="569912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A.鼓励同学们参加研学活动，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体验非遗魅力。</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.认识非遗，了解非遗变化。</a:t>
            </a:r>
            <a:endParaRPr lang="en-US" altLang="zh-CN" sz="1800" dirty="0"/>
          </a:p>
          <a:p>
            <a:pPr latinLnBrk="1">
              <a:lnSpc>
                <a:spcPts val="3100"/>
              </a:lnSpc>
              <a:tabLst>
                <a:tab pos="5699125"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.使同学意识到要保护非遗，</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让它焕发新彩。</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.宣传保护非遗的重要意义。</a:t>
            </a:r>
            <a:endParaRPr lang="en-US" altLang="zh-CN" sz="1800" dirty="0"/>
          </a:p>
        </p:txBody>
      </p:sp>
      <p:sp>
        <p:nvSpPr>
          <p:cNvPr id="6" name="QC_8_AS.24_1#9d444f996?vcp=1&amp;pid=b049517de&amp;color=0,0,0&amp;vtp=1&amp;bbb=1&amp;hb=1"/>
          <p:cNvSpPr/>
          <p:nvPr/>
        </p:nvSpPr>
        <p:spPr>
          <a:xfrm>
            <a:off x="502920" y="4065971"/>
            <a:ext cx="11183112" cy="7702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本题考查探究活动目的的能力。根据活动主题“文化传千古，非遗焕新彩”和材料内容可知</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，班委组织</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这次探究活动</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，最想达成的目的是使同学意识到要保护非遗，让它焕发出新的活力。</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wipe(left)">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8#7f176b82e?vcp=1&amp;pid=b049517de&amp;color=0,0,0&amp;vtp=1&amp;bt=1&amp;bbb=1"/>
          <p:cNvSpPr/>
          <p:nvPr/>
        </p:nvSpPr>
        <p:spPr>
          <a:xfrm>
            <a:off x="502920" y="2031304"/>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【任务四</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思考非遗未来】</a:t>
            </a:r>
            <a:endParaRPr lang="en-US" altLang="zh-CN" sz="1800" dirty="0"/>
          </a:p>
        </p:txBody>
      </p:sp>
      <p:sp>
        <p:nvSpPr>
          <p:cNvPr id="3" name="QO_8_BD.25_1#e9628f68e?vcp=1&amp;pid=b049517de&amp;color=0,0,0&amp;vtp=1&amp;bbb=1&amp;hb=1"/>
          <p:cNvSpPr/>
          <p:nvPr/>
        </p:nvSpPr>
        <p:spPr>
          <a:xfrm>
            <a:off x="502920" y="2432751"/>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8.班级就“如何阻止非遗的消亡或失传并让它焕发新彩”这一话题展开讨论。请你综合思考，参与讨论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，就这一话</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题发表看法</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。（5分）</a:t>
            </a:r>
            <a:endParaRPr lang="en-US" altLang="zh-CN" dirty="0"/>
          </a:p>
        </p:txBody>
      </p:sp>
      <p:sp>
        <p:nvSpPr>
          <p:cNvPr id="4" name="QO_8_AN.26_1#e9628f68e?vcp=1&amp;pid=b049517de&amp;color=0,0,0&amp;vtp=1&amp;bbb=1&amp;hb=1"/>
          <p:cNvSpPr/>
          <p:nvPr/>
        </p:nvSpPr>
        <p:spPr>
          <a:xfrm>
            <a:off x="502920" y="3262251"/>
            <a:ext cx="11183112" cy="20305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【示例】要阻止非遗的消亡或失传，非遗传承人要积极申请，早日加入非遗名录，以得到重视与保护</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；政府部</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门要积极支持</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，主动作为，出台各种保护方案与措施；加强非遗文化的宣传</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，将非遗文化融入中小学的校本课</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程</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，让更多的人学习传承；同时，非遗传承人以及政府相关部门要积极开发、创新非遗的打开方式</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，如将非遗</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和研学</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、民宿、文创、节庆、博物馆等融合，让非遗走进人们的生活，让各个层面的人们积极参与、</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体验非遗，</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享受非遗带来的生活之美</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，这样非遗才能焕发新彩，不断传承下去。（5分）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c2e67145d.fixed?vcp=1&amp;pid=077d59777&amp;color=4,110,182&amp;vtp=1&amp;bbb=1"/>
          <p:cNvSpPr/>
          <p:nvPr/>
        </p:nvSpPr>
        <p:spPr>
          <a:xfrm>
            <a:off x="219456" y="2505456"/>
            <a:ext cx="11740896" cy="923544"/>
          </a:xfrm>
          <a:prstGeom prst="rect">
            <a:avLst/>
          </a:prstGeom>
          <a:noFill/>
        </p:spPr>
        <p:txBody>
          <a:bodyPr wrap="none" lIns="0" tIns="0" rIns="0" bIns="0" rtlCol="0" anchor="b"/>
          <a:lstStyle/>
          <a:p>
            <a:pPr algn="ctr" latinLnBrk="1">
              <a:lnSpc>
                <a:spcPts val="6700"/>
              </a:lnSpc>
            </a:pP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5400" b="1" i="0" dirty="0">
                <a:solidFill>
                  <a:srgbClr val="046EB6"/>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主题突破练</a:t>
            </a:r>
            <a:endParaRPr lang="en-US" altLang="zh-CN" sz="5400" dirty="0"/>
          </a:p>
        </p:txBody>
      </p:sp>
    </p:spTree>
  </p:cSld>
  <p:clrMapOvr>
    <a:masterClrMapping/>
  </p:clrMapOvr>
  <p:transition>
    <p:spli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bf8befccd?vcp=1&amp;pid=a84054fea&amp;color=0,0,0&amp;vtp=1&amp;bt=1&amp;bbb=1"/>
          <p:cNvSpPr/>
          <p:nvPr/>
        </p:nvSpPr>
        <p:spPr>
          <a:xfrm>
            <a:off x="502920" y="896112"/>
            <a:ext cx="11183112" cy="36576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篇一</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［2024绍兴一模］</a:t>
            </a:r>
            <a:endParaRPr lang="en-US" altLang="zh-CN" sz="2400" dirty="0"/>
          </a:p>
        </p:txBody>
      </p:sp>
      <p:sp>
        <p:nvSpPr>
          <p:cNvPr id="3" name="QM_8_BD.27_1#d3fa59d1c?sp=1&amp;vcp=1&amp;pid=bf8befccd&amp;color=0,0,0&amp;vtp=1&amp;bbb=1&amp;hb=1"/>
          <p:cNvSpPr/>
          <p:nvPr/>
        </p:nvSpPr>
        <p:spPr>
          <a:xfrm>
            <a:off x="502920" y="1270000"/>
            <a:ext cx="11183112" cy="37039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材料一：</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根据浙江省文化和旅游厅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浙江省文物局关于印发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浙江省乡村博物馆建设指南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试行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的通知</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十四</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期间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浙江省将建成乡村博物馆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000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乡村博物馆是位于乡村范围内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传承中华优秀传统文化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弘扬社会主义核心价值观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以重点展示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传播</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收藏和传承地域历史文化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特色文化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革命文化及乡村生产生活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非遗保护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产业发展见证物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向公众开放</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具有博物馆功能的文化场馆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乡村博物馆藏品是指具有历史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艺术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科学等价值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作为见证乡村传统文化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历史文化</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特色文化及生产</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生活的文物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标本</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资料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模型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器具及产品等的总称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选自浙江省文物局，有删改）</a:t>
            </a:r>
            <a:endParaRPr lang="en-US" altLang="zh-CN" dirty="0"/>
          </a:p>
        </p:txBody>
      </p:sp>
    </p:spTree>
  </p:cSld>
  <p:clrMapOvr>
    <a:masterClrMapping/>
  </p:clrMapOvr>
  <p:transition>
    <p:split dir="in"/>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27_2#d3fa59d1c?sp=1&amp;vcp=1&amp;pid=bf8befccd&amp;color=0,0,0&amp;vtp=1&amp;bt=1&amp;bbb=1"/>
          <p:cNvSpPr/>
          <p:nvPr/>
        </p:nvSpPr>
        <p:spPr>
          <a:xfrm>
            <a:off x="502920" y="984824"/>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材料二：</a:t>
            </a:r>
            <a:endParaRPr lang="en-US" altLang="zh-CN" sz="1800" dirty="0"/>
          </a:p>
        </p:txBody>
      </p:sp>
      <p:sp>
        <p:nvSpPr>
          <p:cNvPr id="3" name="QM_8_BD.27_3#d3fa59d1c?sp=1&amp;vcp=1&amp;pid=bf8befccd&amp;color=0,0,0&amp;vtp=1&amp;bbb=1&amp;hb=1"/>
          <p:cNvSpPr/>
          <p:nvPr/>
        </p:nvSpPr>
        <p:spPr>
          <a:xfrm>
            <a:off x="502920" y="1386271"/>
            <a:ext cx="11183112" cy="4961255"/>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如何更好地建设乡村博物馆？</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因地制宜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打造特色乡土金名片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保存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展示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传播乡土文化是乡村博物馆的使命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办好乡村博物馆</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键在于因地制宜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挖掘特色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要体现鲜明的在地性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突出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一村一馆一品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的地方特色</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多元的文化基因和厚重的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历史积淀是绍兴做好乡村博物馆建设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打造高品质公共文化空间的坚定基石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迈向规范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成就高品质公共文化空间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标准化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规范化不是要束缚乡村博物馆的个性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而是要探索有成效</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可复制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易推广的建设经验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绍兴市文化广电旅游局相关负责人说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绍兴启动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百家乡村精品博物馆</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示范建设</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工作后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绍兴市示范乡村精品博物馆评分标准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内容涵盖基础设施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综合管理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陈列展览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社会服务</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微改造精提升五大板块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三管齐下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文化密码助力乡村振兴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乡村博物馆根植于乡间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反映着朴素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真实的群众风貌</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打造高品质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乡村博物馆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离不开政府推动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百姓支持和专业团队驱动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三方共同助力</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推动乡村文化发展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带动乡村振兴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奔向共同富裕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选自《浙江日报》，有删改）</a:t>
            </a:r>
            <a:endParaRPr lang="en-US" altLang="zh-CN" dirty="0"/>
          </a:p>
        </p:txBody>
      </p:sp>
    </p:spTree>
  </p:cSld>
  <p:clrMapOvr>
    <a:masterClrMapping/>
  </p:clrMapOvr>
  <p:transition>
    <p:split dir="in"/>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27_4#d3fa59d1c?sp=1&amp;vcp=1&amp;pid=bf8befccd&amp;color=0,0,0&amp;vtp=1&amp;bt=1&amp;bbb=1&amp;hb=1"/>
          <p:cNvSpPr/>
          <p:nvPr/>
        </p:nvSpPr>
        <p:spPr>
          <a:xfrm>
            <a:off x="502920" y="999175"/>
            <a:ext cx="11183112" cy="53803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材料三：</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随着乡村博物馆建设进入快速升温期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各地探索实践案例虽层出不穷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但也暴露出诸如极端化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同质化</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形式化等误区和共性问题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一是定位不准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片面追求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高大上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忽视了本地文化资源特色和自身实际</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一味模仿</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国家或省级大型博物馆的模式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贪大求全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追求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高大上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由于目标定位不明确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导致展品收集</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陈列展</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示与当地生产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文化等内在关系相脱节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二是相互攀比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扩大规模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撑面子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没有充分考虑乡村振兴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旅融合以及文化遗产活化之间的共生关系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而是一味追求乡村博物馆建设的规模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数量和表面形象</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忽视了乡</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村博物馆最基本的承载量和社会效益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在资金使用上重视建筑的外观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轻视内部陈列内容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三是目光短浅</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生不养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难维系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缺乏长远规划和制度设计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只注重场馆的硬件建设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忽视相应的软件配套建设</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如博物馆急需</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的专兼职人员编制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常规运营管理经费以及长远发展的规划和相应配套政策的支持等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四是千篇一律</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展品展</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同质化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每个村都有一部独特的历史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都有个性化的东西沉淀着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乡村博物馆建设要针对不同类型的村</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炼乡村精神</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讲好乡村故事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努力做到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得有文化底蕴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得有地方特色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得有时代新意</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才能真正活</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起来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动起来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红起来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选自《文化产业评论》，有删改）</a:t>
            </a:r>
            <a:endParaRPr lang="en-US" altLang="zh-CN" dirty="0"/>
          </a:p>
        </p:txBody>
      </p:sp>
    </p:spTree>
  </p:cSld>
  <p:clrMapOvr>
    <a:masterClrMapping/>
  </p:clrMapOvr>
  <p:transition>
    <p:split dir="in"/>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9_BD.28_1#837b9eb9d?vcp=1&amp;pid=d3fa59d1c&amp;color=0,0,0&amp;vtp=1&amp;bt=1&amp;bbb=1"/>
          <p:cNvSpPr/>
          <p:nvPr/>
        </p:nvSpPr>
        <p:spPr>
          <a:xfrm>
            <a:off x="502920" y="1192819"/>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选出下列推论符合材料原意的一项</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sz="1800" dirty="0"/>
          </a:p>
        </p:txBody>
      </p:sp>
      <p:sp>
        <p:nvSpPr>
          <p:cNvPr id="3" name="QC_9_AN.29_1#837b9eb9d.bracket?vcp=1&amp;pid=d3fa59d1c&amp;color=0,0,0&amp;vpa=5&amp;vtp=1"/>
          <p:cNvSpPr/>
          <p:nvPr/>
        </p:nvSpPr>
        <p:spPr>
          <a:xfrm>
            <a:off x="4401026" y="1179484"/>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9_BD.30_1#837b9eb9d.choices?vcp=1&amp;pid=d3fa59d1c&amp;color=0,0,0&amp;vtp=1&amp;bbb=1"/>
          <p:cNvSpPr/>
          <p:nvPr/>
        </p:nvSpPr>
        <p:spPr>
          <a:xfrm>
            <a:off x="502920" y="1600362"/>
            <a:ext cx="11183112" cy="16114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A.“乡村博物馆”指藏品能见证乡村传统文化、历史文化、特色文化及生产生活的博物馆。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.建乡村博物馆，有两条路径可走：或特色化建馆，或标准化、规范化建馆。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.一村建一馆，能推动乡村文化发展，带动乡村振兴，带领群众共同富裕。</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.乡村博物馆与城市博物馆不只是选址不同，更在于使命、职能等不同。</a:t>
            </a:r>
            <a:endParaRPr lang="en-US" altLang="zh-CN" sz="1800" dirty="0"/>
          </a:p>
        </p:txBody>
      </p:sp>
      <p:sp>
        <p:nvSpPr>
          <p:cNvPr id="5" name="QC_9_AS.31_1#837b9eb9d?vcp=1&amp;pid=d3fa59d1c&amp;color=0,0,0&amp;vtp=1&amp;bbb=1&amp;hb=1"/>
          <p:cNvSpPr/>
          <p:nvPr/>
        </p:nvSpPr>
        <p:spPr>
          <a:xfrm>
            <a:off x="502920" y="3248377"/>
            <a:ext cx="11183112" cy="28657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本题考查理解与分析材料内容的能力。A项有误，根据材料一第3段“</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乡村博物馆藏品是指具有历史、</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艺术</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、科学等价值，作为见证乡村传统文化、历史文化、特色文化及生产生活的文物、标本、资料、模型</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、器</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具及产品等的总称</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”可知，乡村博物馆藏品还应具有历史、艺术、科学等价值。B项有误，根据材料二第3段</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“三</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管齐下</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，文化密码助力乡村振兴”可知，建乡村博物馆，还可以三管齐下，文化密码助力乡村振兴。C</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项有误，</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根据材料二第</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3段“打造高品质乡村博物馆，离不开政府推动、百姓支持和专业团队驱动，三方共同助力</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，推动</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乡村文化发展</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，带动乡村振兴，奔向共同富裕”可知，要打造高品质乡村博物馆，通过政府、百姓</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、专业团队三</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方共同助力</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，才有助于推动乡村文化发展，带动乡村振兴，奔向共同富裕。D项正确。故选D。</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wipe(left)">
                                      <p:cBhvr>
                                        <p:cTn id="27" dur="500"/>
                                        <p:tgtEl>
                                          <p:spTgt spid="5">
                                            <p:txEl>
                                              <p:pRg st="3" end="3"/>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wipe(left)">
                                      <p:cBhvr>
                                        <p:cTn id="30" dur="500"/>
                                        <p:tgtEl>
                                          <p:spTgt spid="5">
                                            <p:txEl>
                                              <p:pRg st="4" end="4"/>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wipe(left)">
                                      <p:cBhvr>
                                        <p:cTn id="33" dur="500"/>
                                        <p:tgtEl>
                                          <p:spTgt spid="5">
                                            <p:txEl>
                                              <p:pRg st="5" end="5"/>
                                            </p:tx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
                                            <p:txEl>
                                              <p:pRg st="6" end="6"/>
                                            </p:txEl>
                                          </p:spTgt>
                                        </p:tgtEl>
                                        <p:attrNameLst>
                                          <p:attrName>style.visibility</p:attrName>
                                        </p:attrNameLst>
                                      </p:cBhvr>
                                      <p:to>
                                        <p:strVal val="visible"/>
                                      </p:to>
                                    </p:set>
                                    <p:animEffect transition="in" filter="wipe(left)">
                                      <p:cBhvr>
                                        <p:cTn id="36"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9_BD.32_1#7d826ac67?sp=1&amp;vcp=1&amp;pid=d3fa59d1c&amp;color=0,0,0&amp;vtp=1&amp;bt=1&amp;bbb=1&amp;hb=1"/>
          <p:cNvSpPr/>
          <p:nvPr/>
        </p:nvSpPr>
        <p:spPr>
          <a:xfrm>
            <a:off x="502920" y="1807625"/>
            <a:ext cx="11183112" cy="20275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2.结合材料，分析案例，完成表格。（4分）</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案例】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诸暨市十里坪村是国家级非物质文化遗产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西路乱弹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的传承基地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白天拿着锄头上田里干活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晚上放</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下锄头去戏台唱戏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是当地百姓的生活写照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为保护这一文化瑰宝</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当地政府推动新馆的建设运营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力争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西路乱</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演出常态化</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新馆可同时容纳</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每年计划开展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100~150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场常态化演出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新馆还邀请了专业的戏曲团队对</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当地百姓开展培训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拉起了一支平均年龄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岁出头的中生代演出队伍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推动这一文化瑰宝的普及和传承</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graphicFrame>
        <p:nvGraphicFramePr>
          <p:cNvPr id="29" name="QB_9_BD.32_2#7d826ac67?colgroup=10,14,21&amp;vcp=1&amp;pid=d3fa59d1c&amp;color=0,0,0&amp;vtp=1&amp;bbb=1&amp;hb=1"/>
          <p:cNvGraphicFramePr>
            <a:graphicFrameLocks noGrp="1"/>
          </p:cNvGraphicFramePr>
          <p:nvPr/>
        </p:nvGraphicFramePr>
        <p:xfrm>
          <a:off x="502920" y="3953417"/>
          <a:ext cx="11146536" cy="1552258"/>
        </p:xfrm>
        <a:graphic>
          <a:graphicData uri="http://schemas.openxmlformats.org/drawingml/2006/table">
            <a:tbl>
              <a:tblPr/>
              <a:tblGrid>
                <a:gridCol w="2560320"/>
                <a:gridCol w="3456432"/>
                <a:gridCol w="5129784"/>
              </a:tblGrid>
              <a:tr h="385382">
                <a:tc rowSpan="4">
                  <a:txBody>
                    <a:bodyPr/>
                    <a:lstStyle/>
                    <a:p>
                      <a:pPr marL="0" indent="0" algn="ctr" latinLnBrk="1" hangingPunct="0">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“西路乱弹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”乡村博物馆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建设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参</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助力方式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vMerge="1">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政府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vMerge="1">
                  <a:tcPr/>
                </a:tc>
                <a:tc>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组织相关培训</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组成演出队伍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6842">
                <a:tc vMerge="1">
                  <a:tcPr/>
                </a:tc>
                <a:tc>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9_AN.33_1#7d826ac67.blank?vcp=1&amp;pid=d3fa59d1c&amp;color=0,0,0&amp;vpa=6&amp;vtp=1&amp;bbb=1"/>
          <p:cNvSpPr/>
          <p:nvPr/>
        </p:nvSpPr>
        <p:spPr>
          <a:xfrm>
            <a:off x="8061420" y="4328892"/>
            <a:ext cx="2224088" cy="31623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推动新馆的建设运营</a:t>
            </a:r>
            <a:endParaRPr lang="en-US" altLang="zh-CN" dirty="0"/>
          </a:p>
        </p:txBody>
      </p:sp>
      <p:sp>
        <p:nvSpPr>
          <p:cNvPr id="5" name="QB_9_AN.34_1#7d826ac67.blank?vcp=1&amp;pid=d3fa59d1c&amp;color=0,0,0&amp;vpa=7&amp;vtp=1&amp;bbb=1"/>
          <p:cNvSpPr/>
          <p:nvPr/>
        </p:nvSpPr>
        <p:spPr>
          <a:xfrm>
            <a:off x="4339812" y="4718910"/>
            <a:ext cx="1081088" cy="31623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专业团队</a:t>
            </a:r>
            <a:endParaRPr lang="en-US" altLang="zh-CN" dirty="0"/>
          </a:p>
        </p:txBody>
      </p:sp>
      <p:sp>
        <p:nvSpPr>
          <p:cNvPr id="6" name="QB_9_AN.35_1#7d826ac67.blank?vcp=1&amp;pid=d3fa59d1c&amp;color=0,0,0&amp;vpa=8&amp;vtp=1&amp;bbb=1"/>
          <p:cNvSpPr/>
          <p:nvPr/>
        </p:nvSpPr>
        <p:spPr>
          <a:xfrm>
            <a:off x="4568412" y="5107339"/>
            <a:ext cx="623888" cy="31623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百姓</a:t>
            </a:r>
            <a:endParaRPr lang="en-US" altLang="zh-CN" dirty="0"/>
          </a:p>
        </p:txBody>
      </p:sp>
      <p:sp>
        <p:nvSpPr>
          <p:cNvPr id="7" name="QB_9_AN.36_1#7d826ac67.blank?vcp=1&amp;pid=d3fa59d1c&amp;color=0,0,0&amp;vpa=9&amp;vtp=1&amp;bbb=1"/>
          <p:cNvSpPr/>
          <p:nvPr/>
        </p:nvSpPr>
        <p:spPr>
          <a:xfrm>
            <a:off x="7661370" y="5107339"/>
            <a:ext cx="3024188" cy="31604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接受培训并参加演出（4分）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wipe(left)">
                                      <p:cBhvr>
                                        <p:cTn id="31" dur="500"/>
                                        <p:tgtEl>
                                          <p:spTgt spid="7">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ipe(left)">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37_1#7eea8236b?sp=1&amp;vcp=1&amp;pid=d3fa59d1c&amp;color=0,0,0&amp;vtp=1&amp;bt=1&amp;bbb=1&amp;hb=1"/>
          <p:cNvSpPr/>
          <p:nvPr/>
        </p:nvSpPr>
        <p:spPr>
          <a:xfrm>
            <a:off x="502920" y="1185261"/>
            <a:ext cx="11183112" cy="28657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3.公告栏贴出了《浙江省乡村博物馆建设指南（试行）》，村民围绕“如何建竹村博物馆”展开了热烈讨论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析以下观点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，运用材料信息，给竹村村委提出3条建议。（6分）</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村</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民甲</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这事我们村自己就能搞</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老物件谁没有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水车</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耕犁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箩筐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扁担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村</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民乙</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对对对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我见过别的地方就是这样的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我们村人多心齐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建个更大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更气派的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村</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民丙</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博物馆不得有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镇馆之宝</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除了老物件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要不仿造一些文物古董</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村</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民丁</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我们村编竹制品是顶好的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论竹篾技艺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四乡八村的手艺人都赶不上我们</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搞这个就挺好</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还能把老</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祖宗的手艺传下去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小年轻们越来越不懂这一行了</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O_9_AN.38_1#7eea8236b?vcp=1&amp;pid=d3fa59d1c&amp;color=0,0,0&amp;vtp=1&amp;bbb=1&amp;hb=1"/>
          <p:cNvSpPr/>
          <p:nvPr/>
        </p:nvSpPr>
        <p:spPr>
          <a:xfrm>
            <a:off x="502920" y="4076543"/>
            <a:ext cx="11183112" cy="20305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【示例】①正确定位竹村博物馆的特色，竹村的特色是竹篾技艺，以“竹篾文化”为主题建馆比较合适</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，可避免</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与其他乡村博物馆同质化</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；②根据竹村的实际情况合理设计建馆规模、馆舍表面形象等，不能盲目攀比；</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③选</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择具有历史</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、艺术、科学等价值且能见证竹村特色文化的藏品，不能找到处都有的物品，更不能仿造文物</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；④</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制订长远规划和相关制度</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，争取政府推动、村民支持和专业团队指导，合力共建，避免出现建成后“难维系</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困局</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。（6分，任写出其中3点即可）</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087501ab1?vcp=1&amp;pid=a84054fea&amp;color=0,0,0&amp;vtp=1&amp;bt=1&amp;bbb=1&amp;hb=1"/>
          <p:cNvSpPr/>
          <p:nvPr/>
        </p:nvSpPr>
        <p:spPr>
          <a:xfrm>
            <a:off x="502920" y="891540"/>
            <a:ext cx="11183112" cy="73152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［2024嘉兴平湖市适应性模拟］班级同学计划暑假展开一次游学活动</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，深度了</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解浙江文化</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。下面是班委会搜集到的材料，请你一起来策划。（28分）</a:t>
            </a:r>
            <a:endParaRPr lang="en-US" altLang="zh-CN" sz="2400" dirty="0"/>
          </a:p>
        </p:txBody>
      </p:sp>
      <p:sp>
        <p:nvSpPr>
          <p:cNvPr id="3" name="QM_8_BD.39_1#82b1cc3a4?sp=1&amp;vcp=1&amp;pid=087501ab1&amp;color=0,0,0&amp;vtp=1&amp;bbb=1&amp;hb=1"/>
          <p:cNvSpPr/>
          <p:nvPr/>
        </p:nvSpPr>
        <p:spPr>
          <a:xfrm>
            <a:off x="502920" y="1625600"/>
            <a:ext cx="11183112" cy="32848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材料一：</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浙江省星罗棋布的水乡村落中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至今仍保存许多明清时代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甚至更早期的古建筑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古民居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古村镇</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申报世界文化遗产的中国六大水乡古镇中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浙江就占有其中的三席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南浔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乌镇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浙江全省盛产绿茶</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有杭州西湖龙井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衢州开化龙顶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湖州安吉白茶等享誉海内外的知名品牌</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全省的绿茶出口量占全国绿茶出口</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量的二分之一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而且杭州的茶文化有着上千年的历史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影响深远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浙北杭嘉湖地区</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至今一直是丝绸的主要产</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有关种桑养蚕的风俗活动丰富多彩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许多习俗仍保留至今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浙江悠久的历史创造了辉煌的吴越文化</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文物</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古迹比比皆是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杭州的六和塔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岳飞墓</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宁波的天一阁和温州的泰顺廊桥等一百多处文物古迹被列为全国重点</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文物保护单位</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39_2#82b1cc3a4?sp=1&amp;vcp=1&amp;pid=087501ab1&amp;color=0,0,0&amp;mp=1&amp;vtp=1&amp;bt=1&amp;bbb=1&amp;hb=1"/>
          <p:cNvSpPr/>
          <p:nvPr/>
        </p:nvSpPr>
        <p:spPr>
          <a:xfrm>
            <a:off x="502920" y="900000"/>
            <a:ext cx="11183112" cy="1967230"/>
          </a:xfrm>
          <a:prstGeom prst="rect">
            <a:avLst/>
          </a:prstGeom>
          <a:noFill/>
        </p:spPr>
        <p:txBody>
          <a:bodyPr wrap="none" lIns="0" tIns="0" rIns="0" bIns="0" rtlCol="0" anchor="t"/>
          <a:lstStyle/>
          <a:p>
            <a:pPr algn="l" latinLnBrk="1">
              <a:lnSpc>
                <a:spcPts val="32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材料二：</a:t>
            </a:r>
            <a:endParaRPr lang="en-US" altLang="zh-CN" sz="1800" dirty="0"/>
          </a:p>
          <a:p>
            <a:pPr latinLnBrk="1">
              <a:lnSpc>
                <a:spcPts val="32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浙江钟灵毓秀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人杰地灵</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很多浙江籍作家的作品被选入初中语文教材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如吴均的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与朱元思书</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张岱</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湖心亭看雪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陆游的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游山西村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宋濂的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送东阳马生序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艾青的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我爱这土地</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在这些文章里我们不仅能领略浙江的自然风光和风土人情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还能探寻名家的成长经历和思想感情</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诗文里</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的浙江更具独特的风韵</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mc:AlternateContent xmlns:mc="http://schemas.openxmlformats.org/markup-compatibility/2006">
        <mc:Choice xmlns:a14="http://schemas.microsoft.com/office/drawing/2010/main" Requires="a14">
          <p:sp>
            <p:nvSpPr>
              <p:cNvPr id="3" name="QM_8_BD.39_3#82b1cc3a4?sp=1&amp;vcp=1&amp;pid=087501ab1&amp;color=0,0,0&amp;mp=1&amp;vtp=1&amp;bbb=1&amp;hb=1"/>
              <p:cNvSpPr/>
              <p:nvPr/>
            </p:nvSpPr>
            <p:spPr>
              <a:xfrm>
                <a:off x="502920" y="2885455"/>
                <a:ext cx="11183112" cy="3529330"/>
              </a:xfrm>
              <a:prstGeom prst="rect">
                <a:avLst/>
              </a:prstGeom>
              <a:noFill/>
            </p:spPr>
            <p:txBody>
              <a:bodyPr wrap="none" lIns="0" tIns="0" rIns="0" bIns="0" rtlCol="0" anchor="t"/>
              <a:lstStyle/>
              <a:p>
                <a:pPr algn="l" latinLnBrk="1">
                  <a:lnSpc>
                    <a:spcPts val="32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材料三：</a:t>
                </a:r>
                <a:endParaRPr lang="en-US" altLang="zh-CN" sz="1800" dirty="0"/>
              </a:p>
              <a:p>
                <a:pPr latinLnBrk="1">
                  <a:lnSpc>
                    <a:spcPts val="4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七月七日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谓之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七夕节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其日晚晡</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①</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倾城儿童女子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不论贫富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皆着新衣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富贵之家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于高楼危榭</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安排筵会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以赏节序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又于广庭中设香案及酒果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遂令女郎望月瞻斗列拜</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②</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次乞巧于女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牛</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或取小蜘蛛</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以金银小盒儿盛之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次早观其网丝圆正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名曰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得巧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内庭与贵宅皆塑卖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磨喝乐</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③</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摩罗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孩儿</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悉以土</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木雕塑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更以造彩装座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用碧纱罩笼之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下以桌面架之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用青绿销金桌衣围护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或以金玉珠翠装饰尤佳</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又于</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数日前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以红鸡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果食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时新果品互相馈送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市井儿童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手执新荷叶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摩罗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此东都流传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至今不改</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不知出何文记也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选自吴自牧《梦粱录》卷四“七夕”，有删改）</a:t>
                </a:r>
                <a:endParaRPr lang="en-US" altLang="zh-CN" dirty="0"/>
              </a:p>
            </p:txBody>
          </p:sp>
        </mc:Choice>
        <mc:Fallback>
          <p:sp>
            <p:nvSpPr>
              <p:cNvPr id="3" name="QM_8_BD.39_3#82b1cc3a4?sp=1&amp;vcp=1&amp;pid=087501ab1&amp;color=0,0,0&amp;mp=1&amp;vtp=1&amp;bbb=1&amp;hb=1"/>
              <p:cNvSpPr>
                <a:spLocks noRot="1" noChangeAspect="1" noMove="1" noResize="1" noEditPoints="1" noAdjustHandles="1" noChangeArrowheads="1" noChangeShapeType="1" noTextEdit="1"/>
              </p:cNvSpPr>
              <p:nvPr/>
            </p:nvSpPr>
            <p:spPr>
              <a:xfrm>
                <a:off x="502920" y="2885455"/>
                <a:ext cx="11183112" cy="3529330"/>
              </a:xfrm>
              <a:prstGeom prst="rect">
                <a:avLst/>
              </a:prstGeom>
              <a:blipFill rotWithShape="1">
                <a:blip r:embed="rId1"/>
                <a:stretch>
                  <a:fillRect r="-504" b="-1115"/>
                </a:stretch>
              </a:blipFill>
            </p:spPr>
            <p:txBody>
              <a:bodyPr/>
              <a:lstStyle/>
              <a:p>
                <a:r>
                  <a:rPr lang="zh-CN" altLang="en-US">
                    <a:noFill/>
                  </a:rPr>
                  <a:t> </a:t>
                </a:r>
              </a:p>
            </p:txBody>
          </p:sp>
        </mc:Fallback>
      </mc:AlternateContent>
    </p:spTree>
  </p:cSld>
  <p:clrMapOvr>
    <a:masterClrMapping/>
  </p:clrMapOvr>
  <p:transition>
    <p:split dir="in"/>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_BD#3fcaf1f99.fixed?vcp=1&amp;color=255,255,255&amp;vtp=1&amp;bbb=1"/>
          <p:cNvSpPr/>
          <p:nvPr/>
        </p:nvSpPr>
        <p:spPr>
          <a:xfrm>
            <a:off x="4069080" y="2386584"/>
            <a:ext cx="4050792" cy="1133856"/>
          </a:xfrm>
          <a:prstGeom prst="rect">
            <a:avLst/>
          </a:prstGeom>
          <a:noFill/>
        </p:spPr>
        <p:txBody>
          <a:bodyPr wrap="none" lIns="0" tIns="0" rIns="0" bIns="0" rtlCol="0" anchor="b"/>
          <a:lstStyle/>
          <a:p>
            <a:pPr algn="ctr" latinLnBrk="1">
              <a:lnSpc>
                <a:spcPts val="6600"/>
              </a:lnSpc>
            </a:pPr>
            <a:r>
              <a:rPr lang="en-US" altLang="zh-CN" sz="5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第一部分</a:t>
            </a:r>
            <a:endParaRPr lang="en-US" altLang="zh-CN" sz="5400" dirty="0"/>
          </a:p>
        </p:txBody>
      </p:sp>
      <p:sp>
        <p:nvSpPr>
          <p:cNvPr id="3" name="C_1_BD#3fcaf1f99.fixed?vcp=1&amp;color=0,0,0&amp;vtp=1&amp;bbb=1"/>
          <p:cNvSpPr/>
          <p:nvPr/>
        </p:nvSpPr>
        <p:spPr>
          <a:xfrm>
            <a:off x="4270248" y="3941064"/>
            <a:ext cx="3675888" cy="859536"/>
          </a:xfrm>
          <a:prstGeom prst="rect">
            <a:avLst/>
          </a:prstGeom>
          <a:noFill/>
        </p:spPr>
        <p:txBody>
          <a:bodyPr wrap="none" lIns="0" tIns="0" rIns="0" bIns="0" rtlCol="0" anchor="b"/>
          <a:lstStyle/>
          <a:p>
            <a:pPr algn="ctr" latinLnBrk="1">
              <a:lnSpc>
                <a:spcPts val="5000"/>
              </a:lnSpc>
            </a:pPr>
            <a:r>
              <a:rPr lang="en-US" altLang="zh-CN" sz="4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模块突破练</a:t>
            </a:r>
            <a:endParaRPr lang="en-US" altLang="zh-CN" sz="40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8_BD.39_4#82b1cc3a4?vcp=1&amp;pid=087501ab1&amp;color=0,0,0&amp;mp=1&amp;vtp=1&amp;bt=1&amp;bbb=1&amp;hb=1"/>
              <p:cNvSpPr/>
              <p:nvPr/>
            </p:nvSpPr>
            <p:spPr>
              <a:xfrm>
                <a:off x="502920" y="1487998"/>
                <a:ext cx="11183112" cy="41230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七夕节物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多尚果食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茜鸡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及泥孩儿号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摩罗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有极精巧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饰以金珠者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其直不赀</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并以蜡印凫雁水禽之</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浮之水上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妇人女子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至夜对月穿针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恒钉</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④</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杯盘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饮酒为乐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谓之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乞巧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及以小蜘蛛贮盒内</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以候结</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网之疏密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为得巧之多少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小儿女多衣荷叶半臂手持荷叶效颦摩罗大抵皆中原旧俗也</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七夕前</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修内司例进摩</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罗十卓</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每卓三十枚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大者至高三尺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或用象牙雕镂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或用龙涎佛手香制造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悉用镂金珠翠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衣帽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金钱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钗</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佩环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头须及手中所执戏具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皆七宝为之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各护以五色镂金纱厨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制阃</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⑤</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贵臣及京府等处</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至有铸金</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为贡者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宫姬市娃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冠花衣领皆以乞巧时物为饰焉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选自周密《武林旧事》卷三“乞巧”，有删改）</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注】①晚晡：晚饭后的休息时间。②列拜：依次叩拜。③磨喝乐：亦作“摩罗”。唐、宋、元习俗，</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用土、</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、蜡等制成的婴孩形玩具。多于七夕时用，为送子之祥物。④恒钉：将食品堆叠在盘中，摆设出来。⑤</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制阃：</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统兵在外的将帅</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mc:Choice>
        <mc:Fallback>
          <p:sp>
            <p:nvSpPr>
              <p:cNvPr id="2" name="QM_8_BD.39_4#82b1cc3a4?vcp=1&amp;pid=087501ab1&amp;color=0,0,0&amp;mp=1&amp;vtp=1&amp;bt=1&amp;bbb=1&amp;hb=1"/>
              <p:cNvSpPr>
                <a:spLocks noRot="1" noChangeAspect="1" noMove="1" noResize="1" noEditPoints="1" noAdjustHandles="1" noChangeArrowheads="1" noChangeShapeType="1" noTextEdit="1"/>
              </p:cNvSpPr>
              <p:nvPr/>
            </p:nvSpPr>
            <p:spPr>
              <a:xfrm>
                <a:off x="502920" y="1487998"/>
                <a:ext cx="11183112" cy="4123055"/>
              </a:xfrm>
              <a:prstGeom prst="rect">
                <a:avLst/>
              </a:prstGeom>
              <a:blipFill rotWithShape="1">
                <a:blip r:embed="rId1"/>
                <a:stretch>
                  <a:fillRect t="-5" r="-731" b="-1027"/>
                </a:stretch>
              </a:blipFill>
            </p:spPr>
            <p:txBody>
              <a:bodyPr/>
              <a:lstStyle/>
              <a:p>
                <a:r>
                  <a:rPr lang="zh-CN" altLang="en-US">
                    <a:noFill/>
                  </a:rPr>
                  <a:t> </a:t>
                </a:r>
              </a:p>
            </p:txBody>
          </p:sp>
        </mc:Fallback>
      </mc:AlternateContent>
    </p:spTree>
  </p:cSld>
  <p:clrMapOvr>
    <a:masterClrMapping/>
  </p:clrMapOvr>
  <p:transition>
    <p:split dir="in"/>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9_BD.40_1#88f9d9c5b?vcp=1&amp;pid=82b1cc3a4&amp;color=0,0,0&amp;vtp=1&amp;bt=1&amp;bbb=1"/>
          <p:cNvSpPr/>
          <p:nvPr/>
        </p:nvSpPr>
        <p:spPr>
          <a:xfrm>
            <a:off x="502920" y="1191548"/>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4.材料一是小文搜集的资料，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你觉得他把这则材料推荐给大家的意图是(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sz="1800" dirty="0"/>
          </a:p>
        </p:txBody>
      </p:sp>
      <p:sp>
        <p:nvSpPr>
          <p:cNvPr id="3" name="QC_9_AN.41_1#88f9d9c5b.bracket?vcp=1&amp;pid=82b1cc3a4&amp;color=0,0,0&amp;vpa=10&amp;vtp=1"/>
          <p:cNvSpPr/>
          <p:nvPr/>
        </p:nvSpPr>
        <p:spPr>
          <a:xfrm>
            <a:off x="7715725" y="1178213"/>
            <a:ext cx="3190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9_BD.42_1#88f9d9c5b.choices?vcp=1&amp;pid=82b1cc3a4&amp;color=0,0,0&amp;vtp=1&amp;bbb=1&amp;hb=1"/>
          <p:cNvSpPr/>
          <p:nvPr/>
        </p:nvSpPr>
        <p:spPr>
          <a:xfrm>
            <a:off x="502920" y="1599091"/>
            <a:ext cx="11183112" cy="24496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A.浙江省好玩的地方有很多，我们暑假的时候可以游遍浙江，到各地打卡拍照，证明我们到此一游。</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.浙江省的旅游资源很丰富，而且富有浓郁的地方特色，我们可以按主题分类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，根据自己的兴趣爱好选择游学路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线</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，如想了解水乡古镇文化，就去乌镇、西塘和南浔。</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.材料一当中多次出现了杭州，说明杭州是最具有代表性的旅游胜地，是浙江省最值得去游学的地方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，游杭州可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以了解浙江所有的风俗人情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.浙江是一个历史悠久、文化兴盛的地方，它对中国乃至世界的影响都非常大，我们暑假游学应该首选去浙江。</a:t>
            </a:r>
            <a:endParaRPr lang="en-US" altLang="zh-CN" dirty="0"/>
          </a:p>
        </p:txBody>
      </p:sp>
      <p:sp>
        <p:nvSpPr>
          <p:cNvPr id="5" name="QC_9_AS.43_1#88f9d9c5b?vcp=1&amp;pid=82b1cc3a4&amp;color=0,0,0&amp;vtp=1&amp;bbb=1&amp;hb=1"/>
          <p:cNvSpPr/>
          <p:nvPr/>
        </p:nvSpPr>
        <p:spPr>
          <a:xfrm>
            <a:off x="502920" y="4072607"/>
            <a:ext cx="11183112" cy="20275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本题考查分析材料内容的能力。A项有误，“到各地打卡拍照，证明我们到此一游”无中生有。</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B项正</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确</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，材料一中提到浙江省有正在申报世界文化遗产的中国六大水乡古镇中的三席——西塘、南浔、乌镇</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，可知</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浙江省的旅游资源很丰富</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，而且富有浓郁的地方特色，我们可以按主题分类</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，根据自己的兴趣爱好选择游学路</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线</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。C项有误，“游杭州可以了解浙江所有的风俗人情”以偏概全。D项有误，“游学应该首选去浙江”</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无中生有。</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故选</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B。</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wipe(left)">
                                      <p:cBhvr>
                                        <p:cTn id="27" dur="500"/>
                                        <p:tgtEl>
                                          <p:spTgt spid="5">
                                            <p:txEl>
                                              <p:pRg st="3" end="3"/>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wipe(left)">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9_BD.44_1#975100a05?sp=1&amp;vcp=1&amp;pid=82b1cc3a4&amp;color=0,0,0&amp;vtp=1&amp;bt=1&amp;bbb=1&amp;hb=1"/>
          <p:cNvSpPr/>
          <p:nvPr/>
        </p:nvSpPr>
        <p:spPr>
          <a:xfrm>
            <a:off x="502920" y="2444403"/>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5.根据材料二，小文制订了一个特别适合初中生游学浙江的方案，请你帮助完成“设计依据”部分的撰写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绍兴”或“金华”中任选一个完成推荐理由。（10分）</a:t>
            </a:r>
            <a:endParaRPr lang="en-US" altLang="zh-CN" dirty="0"/>
          </a:p>
        </p:txBody>
      </p:sp>
      <p:graphicFrame>
        <p:nvGraphicFramePr>
          <p:cNvPr id="35" name="QB_9_BD.44_2#975100a05?colgroup=4,43&amp;vcp=1&amp;pid=82b1cc3a4&amp;color=0,0,0&amp;vtp=1&amp;bbb=1&amp;hb=1"/>
          <p:cNvGraphicFramePr>
            <a:graphicFrameLocks noGrp="1"/>
          </p:cNvGraphicFramePr>
          <p:nvPr/>
        </p:nvGraphicFramePr>
        <p:xfrm>
          <a:off x="502920" y="3352580"/>
          <a:ext cx="11184686" cy="1523302"/>
        </p:xfrm>
        <a:graphic>
          <a:graphicData uri="http://schemas.openxmlformats.org/drawingml/2006/table">
            <a:tbl>
              <a:tblPr/>
              <a:tblGrid>
                <a:gridCol w="1125982"/>
                <a:gridCol w="10058704"/>
              </a:tblGrid>
              <a:tr h="389827">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游学主题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跟着语文书去游学——风情浙江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43458">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设计依据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ctr" latinLnBrk="1" hangingPunct="0">
                        <a:lnSpc>
                          <a:spcPts val="27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游学目标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读万卷书</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行万里路</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把教材和旅行结合起来</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在深刻体悟作品内涵的基础上进一步了解浙江风情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9_AN.45_1#975100a05.blank?vcp=1&amp;pid=82b1cc3a4&amp;color=0,0,0&amp;vpa=11&amp;vtp=1&amp;bbb=1&amp;hb=1"/>
          <p:cNvSpPr/>
          <p:nvPr/>
        </p:nvSpPr>
        <p:spPr>
          <a:xfrm>
            <a:off x="1743354" y="3747043"/>
            <a:ext cx="9931704" cy="682943"/>
          </a:xfrm>
          <a:prstGeom prst="rect">
            <a:avLst/>
          </a:prstGeom>
          <a:noFill/>
        </p:spPr>
        <p:txBody>
          <a:bodyPr wrap="square" lIns="0" tIns="0" rIns="0" bIns="0" rtlCol="0" anchor="t"/>
          <a:lstStyle/>
          <a:p>
            <a:pPr latinLnBrk="1">
              <a:lnSpc>
                <a:spcPct val="1300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在部编版的初中语文六册书里</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，有很多浙江名家写下的名篇，</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这些文章既是对浙江自然风光、风土人情的再现</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，又是作家成长经历和思想情感的凝结，蕴含着丰厚的游学资源（2分）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QB_9_BD.46_1#975100a05?colgroup=4,2,40&amp;vcp=1&amp;pid=82b1cc3a4&amp;color=0,0,0&amp;mp=1&amp;vtp=1&amp;bt=1&amp;bbb=1&amp;hb=1"/>
          <p:cNvGraphicFramePr>
            <a:graphicFrameLocks noGrp="1"/>
          </p:cNvGraphicFramePr>
          <p:nvPr/>
        </p:nvGraphicFramePr>
        <p:xfrm>
          <a:off x="502920" y="1752158"/>
          <a:ext cx="11173968" cy="3821684"/>
        </p:xfrm>
        <a:graphic>
          <a:graphicData uri="http://schemas.openxmlformats.org/drawingml/2006/table">
            <a:tbl>
              <a:tblPr/>
              <a:tblGrid>
                <a:gridCol w="1133856"/>
                <a:gridCol w="722376"/>
                <a:gridCol w="9317736"/>
              </a:tblGrid>
              <a:tr h="3821684">
                <a:tc>
                  <a:txBody>
                    <a:bodyPr/>
                    <a:lstStyle/>
                    <a:p>
                      <a:pPr marL="0" indent="0" algn="ctr" latinLnBrk="1" hangingPunct="0">
                        <a:lnSpc>
                          <a:spcPts val="29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游学地点</a:t>
                      </a:r>
                      <a:endPar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杭州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15200"/>
                        </a:lnSpc>
                      </a:pPr>
                      <a:r>
                        <a:rPr lang="en-US" altLang="zh-CN" sz="97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a:t>
                      </a:r>
                      <a:r>
                        <a:rPr lang="en-US" altLang="zh-CN" sz="18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a:t>
                      </a:r>
                      <a:endParaRPr lang="en-US" altLang="zh-CN" sz="900" spc="0" dirty="0">
                        <a:latin typeface="宋体" panose="02010600030101010101" pitchFamily="2" charset="-122"/>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推荐理由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：吴均笔下的富春江“奇山异水</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天下独绝”</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在游船上观赏绝美的山水之景时</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们才能深刻体会到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“鸢飞戾天者</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望峰息心</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经纶世务者</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窥谷忘反”的深刻含义</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张岱的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湖心亭看雪》犹如一幅简笔画</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在湖心亭上观赏西湖美景</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想象“雾凇沆砀</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天与云与山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与水</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上下一白”的雪景</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我们才能深刻理解张岱“独往湖心亭看雪”的痴心</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山水含情</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游学中</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我们懂得了古人的慧心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3" name="QB_9_BD.46_2#975100a05.table_image?iti=1&amp;htil=1&amp;tii=1&amp;vcp=1&amp;pid=82b1cc3a4&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472332" y="1815341"/>
            <a:ext cx="2203704" cy="14721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B_9_BD.46_3#975100a05.table_image?iti=2&amp;htil=1&amp;tii=2&amp;vcp=1&amp;pid=82b1cc3a4&amp;color=0,0,0&amp;mp=1&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758332" y="1815341"/>
            <a:ext cx="2203704" cy="14721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9_BD.46_4#975100a05.table_image?iti=1&amp;htil=1&amp;tii=3&amp;vcp=1&amp;pid=82b1cc3a4&amp;color=0,0,0&amp;mp=1&amp;vtp=1&amp;bbb=1"/>
          <p:cNvSpPr/>
          <p:nvPr/>
        </p:nvSpPr>
        <p:spPr>
          <a:xfrm>
            <a:off x="2976490" y="3414525"/>
            <a:ext cx="1195388" cy="712216"/>
          </a:xfrm>
          <a:prstGeom prst="rect">
            <a:avLst/>
          </a:prstGeom>
          <a:noFill/>
        </p:spPr>
        <p:txBody>
          <a:bodyPr wrap="none" lIns="0" tIns="0" rIns="0" bIns="0" rtlCol="0" anchor="t"/>
          <a:lstStyle/>
          <a:p>
            <a:pPr algn="ctr" latinLnBrk="1">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桐庐富春江</a:t>
            </a:r>
            <a:endParaRPr lang="en-US" altLang="zh-CN" sz="1800" dirty="0"/>
          </a:p>
        </p:txBody>
      </p:sp>
      <p:sp>
        <p:nvSpPr>
          <p:cNvPr id="6" name="QB_9_BD.46_5#975100a05.table_image?iti=2&amp;htil=1&amp;tii=4&amp;vcp=1&amp;pid=82b1cc3a4&amp;color=0,0,0&amp;mp=1&amp;vtp=1&amp;bbb=1"/>
          <p:cNvSpPr/>
          <p:nvPr/>
        </p:nvSpPr>
        <p:spPr>
          <a:xfrm>
            <a:off x="5262490" y="3414525"/>
            <a:ext cx="1195388" cy="712216"/>
          </a:xfrm>
          <a:prstGeom prst="rect">
            <a:avLst/>
          </a:prstGeom>
          <a:noFill/>
        </p:spPr>
        <p:txBody>
          <a:bodyPr wrap="none" lIns="0" tIns="0" rIns="0" bIns="0" rtlCol="0" anchor="t"/>
          <a:lstStyle/>
          <a:p>
            <a:pPr algn="ctr" latinLnBrk="1">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西湖湖心亭</a:t>
            </a:r>
            <a:endParaRPr lang="en-US" altLang="zh-CN" sz="1800" dirty="0"/>
          </a:p>
        </p:txBody>
      </p:sp>
    </p:spTree>
  </p:cSld>
  <p:clrMapOvr>
    <a:masterClrMapping/>
  </p:clrMapOvr>
  <p:transition>
    <p:split dir="in"/>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QB_9_BD.46_6#975100a05?colgroup=4,2,40&amp;vcp=1&amp;pid=82b1cc3a4&amp;color=0,0,0&amp;mp=1&amp;vtp=1&amp;bt=1&amp;bbb=1&amp;hb=1"/>
          <p:cNvGraphicFramePr>
            <a:graphicFrameLocks noGrp="1"/>
          </p:cNvGraphicFramePr>
          <p:nvPr/>
        </p:nvGraphicFramePr>
        <p:xfrm>
          <a:off x="502920" y="1866458"/>
          <a:ext cx="11173968" cy="3593084"/>
        </p:xfrm>
        <a:graphic>
          <a:graphicData uri="http://schemas.openxmlformats.org/drawingml/2006/table">
            <a:tbl>
              <a:tblPr/>
              <a:tblGrid>
                <a:gridCol w="1133856"/>
                <a:gridCol w="722376"/>
                <a:gridCol w="9317736"/>
              </a:tblGrid>
              <a:tr h="3593084">
                <a:tc>
                  <a:txBody>
                    <a:bodyPr/>
                    <a:lstStyle/>
                    <a:p>
                      <a:pPr marL="0" indent="0" algn="ctr" latinLnBrk="1" hangingPunct="0">
                        <a:lnSpc>
                          <a:spcPts val="29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游学地点</a:t>
                      </a:r>
                      <a:endPar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绍兴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13400"/>
                        </a:lnSpc>
                      </a:pPr>
                      <a:r>
                        <a:rPr lang="en-US" altLang="zh-CN" sz="855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________________________________________________________________________________</a:t>
                      </a:r>
                      <a:endParaRPr lang="en-US" altLang="zh-CN" sz="900" spc="0" dirty="0">
                        <a:latin typeface="宋体" panose="02010600030101010101" pitchFamily="2" charset="-122"/>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②推荐理由：</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27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3" name="QB_9_BD.46_7#975100a05.table_image?iti=3&amp;htil=1&amp;tii=5&amp;vcp=1&amp;pid=82b1cc3a4&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472332" y="1931609"/>
            <a:ext cx="2203704" cy="12435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B_9_BD.46_8#975100a05.table_image?iti=4&amp;htil=1&amp;tii=6&amp;vcp=1&amp;pid=82b1cc3a4&amp;color=0,0,0&amp;mp=1&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758332" y="1940753"/>
            <a:ext cx="2203704" cy="12344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9_BD.46_9#975100a05.table_image?iti=3&amp;htil=1&amp;tii=7&amp;vcp=1&amp;pid=82b1cc3a4&amp;color=0,0,0&amp;mp=1&amp;vtp=1&amp;bbb=1"/>
          <p:cNvSpPr/>
          <p:nvPr/>
        </p:nvSpPr>
        <p:spPr>
          <a:xfrm>
            <a:off x="3205090" y="3302193"/>
            <a:ext cx="738188" cy="712216"/>
          </a:xfrm>
          <a:prstGeom prst="rect">
            <a:avLst/>
          </a:prstGeom>
          <a:noFill/>
        </p:spPr>
        <p:txBody>
          <a:bodyPr wrap="none" lIns="0" tIns="0" rIns="0" bIns="0" rtlCol="0" anchor="t"/>
          <a:lstStyle/>
          <a:p>
            <a:pPr algn="ctr" latinLnBrk="1">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山西村</a:t>
            </a:r>
            <a:endParaRPr lang="en-US" altLang="zh-CN" sz="1800" dirty="0"/>
          </a:p>
        </p:txBody>
      </p:sp>
      <p:sp>
        <p:nvSpPr>
          <p:cNvPr id="6" name="QB_9_BD.46_10#975100a05.table_image?iti=4&amp;htil=1&amp;tii=8&amp;vcp=1&amp;pid=82b1cc3a4&amp;color=0,0,0&amp;mp=1&amp;vtp=1&amp;bbb=1"/>
          <p:cNvSpPr/>
          <p:nvPr/>
        </p:nvSpPr>
        <p:spPr>
          <a:xfrm>
            <a:off x="5491090" y="3302193"/>
            <a:ext cx="738188" cy="712216"/>
          </a:xfrm>
          <a:prstGeom prst="rect">
            <a:avLst/>
          </a:prstGeom>
          <a:noFill/>
        </p:spPr>
        <p:txBody>
          <a:bodyPr wrap="none" lIns="0" tIns="0" rIns="0" bIns="0" rtlCol="0" anchor="t"/>
          <a:lstStyle/>
          <a:p>
            <a:pPr algn="ctr" latinLnBrk="1">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平桥村</a:t>
            </a:r>
            <a:endParaRPr lang="en-US" altLang="zh-CN" sz="1800" dirty="0"/>
          </a:p>
        </p:txBody>
      </p:sp>
      <p:sp>
        <p:nvSpPr>
          <p:cNvPr id="7" name="QB_9_AN.47_1#975100a05.blank?vcp=1&amp;pid=82b1cc3a4&amp;color=0,0,0&amp;mp=1&amp;vpa=12&amp;vtp=1&amp;bbb=1&amp;hb=1"/>
          <p:cNvSpPr/>
          <p:nvPr/>
        </p:nvSpPr>
        <p:spPr>
          <a:xfrm>
            <a:off x="2431152" y="3594357"/>
            <a:ext cx="9190736" cy="1752791"/>
          </a:xfrm>
          <a:prstGeom prst="rect">
            <a:avLst/>
          </a:prstGeom>
          <a:noFill/>
        </p:spPr>
        <p:txBody>
          <a:bodyPr wrap="square" lIns="0" tIns="0" rIns="0" bIns="0" rtlCol="0" anchor="t"/>
          <a:lstStyle/>
          <a:p>
            <a:pPr latinLnBrk="1">
              <a:lnSpc>
                <a:spcPct val="1300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示例】陆游笔下的山西村山重水复、柳暗花明</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，热情好客的村民保留着淳朴的民风民俗</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（或引用“箫鼓追随春社近，衣冠简朴古风存</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”），让罢归故里的陆游寻求到了精神上的慰藉</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。鲁迅笔下的平桥村虽然偏僻落后，但是江南水乡优美的夏夜风景</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、聪明能干的农家小伙伴和人与人之间和谐亲密的关系给了他人生最美好的回忆</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。乡情民俗，</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在游学中，我们体会到了名家的精神家园</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QB_9_BD.48_1#975100a05?colgroup=4,2,40&amp;vcp=1&amp;pid=82b1cc3a4&amp;color=0,0,0&amp;mp=1&amp;vtp=1&amp;bt=1&amp;bbb=1&amp;hb=1"/>
          <p:cNvGraphicFramePr>
            <a:graphicFrameLocks noGrp="1"/>
          </p:cNvGraphicFramePr>
          <p:nvPr/>
        </p:nvGraphicFramePr>
        <p:xfrm>
          <a:off x="502920" y="1573850"/>
          <a:ext cx="11173968" cy="4178300"/>
        </p:xfrm>
        <a:graphic>
          <a:graphicData uri="http://schemas.openxmlformats.org/drawingml/2006/table">
            <a:tbl>
              <a:tblPr/>
              <a:tblGrid>
                <a:gridCol w="1133856"/>
                <a:gridCol w="722376"/>
                <a:gridCol w="9317736"/>
              </a:tblGrid>
              <a:tr h="4178300">
                <a:tc>
                  <a:txBody>
                    <a:bodyPr/>
                    <a:lstStyle/>
                    <a:p>
                      <a:pPr marL="0" indent="0" algn="ctr" latinLnBrk="1" hangingPunct="0">
                        <a:lnSpc>
                          <a:spcPts val="29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游学地点</a:t>
                      </a:r>
                      <a:endPar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金华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15200"/>
                        </a:lnSpc>
                      </a:pP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a:t>
                      </a:r>
                      <a:r>
                        <a:rPr lang="en-US" altLang="zh-CN" sz="97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a:t>
                      </a:r>
                      <a:endParaRPr lang="en-US" altLang="zh-CN" sz="900" spc="0" dirty="0">
                        <a:latin typeface="宋体" panose="02010600030101010101" pitchFamily="2" charset="-122"/>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③推荐理由：</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27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3" name="QB_9_BD.48_2#975100a05.table_image?iti=5&amp;htil=1&amp;tii=9&amp;vcp=1&amp;pid=82b1cc3a4&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460902" y="1647764"/>
            <a:ext cx="1883664"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B_9_BD.48_3#975100a05.table_image?iti=6&amp;htil=1&amp;tii=10&amp;vcp=1&amp;pid=82b1cc3a4&amp;color=0,0,0&amp;mp=1&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415432" y="1638620"/>
            <a:ext cx="2203704" cy="14721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9_BD.48_4#975100a05.table_image?iti=5&amp;htil=1&amp;tii=11&amp;vcp=1&amp;pid=82b1cc3a4&amp;color=0,0,0&amp;mp=1&amp;vtp=1&amp;bbb=1"/>
          <p:cNvSpPr/>
          <p:nvPr/>
        </p:nvSpPr>
        <p:spPr>
          <a:xfrm>
            <a:off x="2919340" y="3237804"/>
            <a:ext cx="966788" cy="712216"/>
          </a:xfrm>
          <a:prstGeom prst="rect">
            <a:avLst/>
          </a:prstGeom>
          <a:noFill/>
        </p:spPr>
        <p:txBody>
          <a:bodyPr wrap="none" lIns="0" tIns="0" rIns="0" bIns="0" rtlCol="0" anchor="t"/>
          <a:lstStyle/>
          <a:p>
            <a:pPr algn="ctr" latinLnBrk="1">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宋濂故居</a:t>
            </a:r>
            <a:endParaRPr lang="en-US" altLang="zh-CN" sz="1800" dirty="0"/>
          </a:p>
        </p:txBody>
      </p:sp>
      <p:sp>
        <p:nvSpPr>
          <p:cNvPr id="6" name="QB_9_BD.48_5#975100a05.table_image?iti=6&amp;htil=1&amp;tii=12&amp;vcp=1&amp;pid=82b1cc3a4&amp;color=0,0,0&amp;mp=1&amp;vtp=1&amp;bbb=1"/>
          <p:cNvSpPr/>
          <p:nvPr/>
        </p:nvSpPr>
        <p:spPr>
          <a:xfrm>
            <a:off x="5033890" y="3237804"/>
            <a:ext cx="966788" cy="712216"/>
          </a:xfrm>
          <a:prstGeom prst="rect">
            <a:avLst/>
          </a:prstGeom>
          <a:noFill/>
        </p:spPr>
        <p:txBody>
          <a:bodyPr wrap="none" lIns="0" tIns="0" rIns="0" bIns="0" rtlCol="0" anchor="t"/>
          <a:lstStyle/>
          <a:p>
            <a:pPr algn="ctr" latinLnBrk="1">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艾青故居</a:t>
            </a:r>
            <a:endParaRPr lang="en-US" altLang="zh-CN" sz="1800" dirty="0"/>
          </a:p>
        </p:txBody>
      </p:sp>
      <p:sp>
        <p:nvSpPr>
          <p:cNvPr id="7" name="QB_9_AN.49_1#975100a05.blank?vcp=1&amp;pid=82b1cc3a4&amp;color=0,0,0&amp;mp=1&amp;vpa=13&amp;vtp=1&amp;bbb=1&amp;hb=1"/>
          <p:cNvSpPr/>
          <p:nvPr/>
        </p:nvSpPr>
        <p:spPr>
          <a:xfrm>
            <a:off x="2431152" y="3524506"/>
            <a:ext cx="9190736" cy="2109407"/>
          </a:xfrm>
          <a:prstGeom prst="rect">
            <a:avLst/>
          </a:prstGeom>
          <a:noFill/>
        </p:spPr>
        <p:txBody>
          <a:bodyPr wrap="square" lIns="0" tIns="0" rIns="0" bIns="0" rtlCol="0" anchor="t"/>
          <a:lstStyle/>
          <a:p>
            <a:pPr latinLnBrk="1">
              <a:lnSpc>
                <a:spcPct val="1300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示例】宋濂的少年求学经历让人动容：在家贫无书时“手自笔录”；在</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“患无硕师</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”时徒步百里，行走在大雪深数尺的深山巨谷中；在老师“叱咄”时，“色愈恭，</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礼愈至”，谦虚求教</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。这样的勤学精神使我们震撼。艾青出生就被寄养，</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是大堰河给了他母亲一样的爱，也是大堰河让他看到了善良淳朴的中国底层劳动人民的穷苦艰辛，所以他的诗歌中流露出强烈的家国情怀</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，他的眼里常含泪水。探访名人故居，追寻他们的成长经历</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，也能让我们汲取精神养分</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50_1#5138ad98f?vcp=1&amp;pid=82b1cc3a4&amp;color=0,0,0&amp;vtp=1&amp;bt=1&amp;bbb=1"/>
          <p:cNvSpPr/>
          <p:nvPr/>
        </p:nvSpPr>
        <p:spPr>
          <a:xfrm>
            <a:off x="502920" y="900000"/>
            <a:ext cx="11183112" cy="335090"/>
          </a:xfrm>
          <a:prstGeom prst="rect">
            <a:avLst/>
          </a:prstGeom>
          <a:noFill/>
        </p:spPr>
        <p:txBody>
          <a:bodyPr wrap="none" lIns="0" tIns="0" rIns="0" bIns="0" rtlCol="0" anchor="t"/>
          <a:lstStyle/>
          <a:p>
            <a:pPr algn="l" latinLnBrk="1">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6.在梳理材料三的内容时，大家有一些疑惑，请你帮忙答疑。（12分）</a:t>
            </a:r>
            <a:endParaRPr lang="en-US" altLang="zh-CN" sz="1800" dirty="0"/>
          </a:p>
        </p:txBody>
      </p:sp>
      <p:sp>
        <p:nvSpPr>
          <p:cNvPr id="3" name="QC_10_BD.51_1#77c54ce8e?vcp=1&amp;pid=5138ad98f&amp;color=0,0,0&amp;vtp=1&amp;bbb=1&amp;hb=1"/>
          <p:cNvSpPr/>
          <p:nvPr/>
        </p:nvSpPr>
        <p:spPr>
          <a:xfrm>
            <a:off x="502920" y="1276238"/>
            <a:ext cx="11183112" cy="73533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（1）小语对“高楼危榭”“效‘摩罗’之状”“其直不赀”“冠花衣领”的意思产生了疑惑，大家提供了几种猜读思路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认为不正确的一项是</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dirty="0"/>
          </a:p>
        </p:txBody>
      </p:sp>
      <p:sp>
        <p:nvSpPr>
          <p:cNvPr id="4" name="QC_10_AN.52_1#77c54ce8e.bracket?vcp=1&amp;pid=5138ad98f&amp;color=0,0,0&amp;vpa=14&amp;vtp=1"/>
          <p:cNvSpPr/>
          <p:nvPr/>
        </p:nvSpPr>
        <p:spPr>
          <a:xfrm>
            <a:off x="2857976" y="1661429"/>
            <a:ext cx="319088" cy="335090"/>
          </a:xfrm>
          <a:prstGeom prst="rect">
            <a:avLst/>
          </a:prstGeom>
          <a:noFill/>
        </p:spPr>
        <p:txBody>
          <a:bodyPr wrap="none" lIns="0" tIns="0" rIns="0" bIns="0" rtlCol="0" anchor="t"/>
          <a:lstStyle/>
          <a:p>
            <a:pPr algn="ctr" latinLnBrk="1">
              <a:lnSpc>
                <a:spcPts val="29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5" name="QC_10_BD.53_1#77c54ce8e.choices?vcp=1&amp;pid=5138ad98f&amp;color=0,0,0&amp;vtp=1&amp;bbb=1&amp;hb=1"/>
          <p:cNvSpPr/>
          <p:nvPr/>
        </p:nvSpPr>
        <p:spPr>
          <a:xfrm>
            <a:off x="502920" y="2059511"/>
            <a:ext cx="11183112" cy="348488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A.“高楼危榭”是并列短语，因为楼和榭都是古代的一种建筑物，那么高和危应该都是形容词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。这不由让我想到了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选贤与能”这个并列结构的短语，其中“选”和“与”都是推举的意思，所以这里的“危”应该也是“高”的意思。</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.“效”和“状”都在课内学过，《出师表》中的“不效，则治臣之罪”的“效”是“功效”的意思，《核舟记》中的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“若啸</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呼状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”的“状”是“样子”的意思。根据课内迁移法，“效摩罗之状”的意思应该是“摩罗的样子塑造得很有功效”。</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.根据课内所学，我们已知“直”有“笔直”和“价值”两种意思，“赀”的形旁是“贝”，应该与财物有关，结合上文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以金珠者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”，根据语境推断，“其直不赀”应该是“它的价值不菲”的意思。</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.由“倾城儿童女子，不论贫富，皆着新衣”来看，七夕节的习俗之一是女人和孩子都要穿新衣，而“冠花衣领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前面是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“宫姬市娃”，后面是“皆以乞巧时物为饰”，所以我们能猜出“冠花衣领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”是七夕节时女性和孩子穿的一种特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定款式的新衣</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6" name="QC_10_AS.54_1#77c54ce8e?vcp=1&amp;pid=5138ad98f&amp;color=0,0,0&amp;vtp=1&amp;bbb=1&amp;hb=1"/>
          <p:cNvSpPr/>
          <p:nvPr/>
        </p:nvSpPr>
        <p:spPr>
          <a:xfrm>
            <a:off x="502920" y="5592778"/>
            <a:ext cx="11183112" cy="735330"/>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本题考查理解文章内容的能力。B项有误，“效‘摩罗’之状”应该是指模仿或仿造摩罗的样子</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，而不是</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0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摩罗的样子塑造得很有功效”。故选B。</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wipe(left)">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10_BD.55_1#aaafcaaaf?sp=1&amp;vcp=1&amp;pid=5138ad98f&amp;color=0,0,0&amp;vtp=1&amp;bt=1&amp;bbb=1"/>
          <p:cNvSpPr/>
          <p:nvPr/>
        </p:nvSpPr>
        <p:spPr>
          <a:xfrm>
            <a:off x="502920" y="2233996"/>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下面的句子断句正确的一项是(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sz="1800" dirty="0"/>
          </a:p>
        </p:txBody>
      </p:sp>
      <p:sp>
        <p:nvSpPr>
          <p:cNvPr id="3" name="QC_10_AN.56_1#aaafcaaaf.bracket?vcp=1&amp;pid=5138ad98f&amp;color=0,0,0&amp;vpa=15&amp;vtp=1"/>
          <p:cNvSpPr/>
          <p:nvPr/>
        </p:nvSpPr>
        <p:spPr>
          <a:xfrm>
            <a:off x="4229576" y="2220661"/>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10_BD.57_1#aaafcaaaf?vcp=1&amp;pid=5138ad98f&amp;color=0,0,0&amp;vtp=1&amp;bbb=1"/>
          <p:cNvSpPr/>
          <p:nvPr/>
        </p:nvSpPr>
        <p:spPr>
          <a:xfrm>
            <a:off x="502920" y="2636522"/>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小儿女多衣</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荷叶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半臂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荷叶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效颦摩罗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大抵</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皆中原旧俗也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5" name="QC_10_BD.57_2#aaafcaaaf.choices?vcp=1&amp;pid=5138ad98f&amp;color=0,0,0&amp;vtp=1&amp;bbb=1"/>
          <p:cNvSpPr/>
          <p:nvPr/>
        </p:nvSpPr>
        <p:spPr>
          <a:xfrm>
            <a:off x="502920" y="3042287"/>
            <a:ext cx="11183112" cy="351155"/>
          </a:xfrm>
          <a:prstGeom prst="rect">
            <a:avLst/>
          </a:prstGeom>
          <a:noFill/>
        </p:spPr>
        <p:txBody>
          <a:bodyPr wrap="none" lIns="0" tIns="0" rIns="0" bIns="0" rtlCol="0" anchor="t"/>
          <a:lstStyle/>
          <a:p>
            <a:pPr latinLnBrk="1">
              <a:lnSpc>
                <a:spcPts val="3100"/>
              </a:lnSpc>
              <a:tabLst>
                <a:tab pos="2861945" algn="l"/>
                <a:tab pos="5699125" algn="l"/>
                <a:tab pos="853630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A.①/②③④/⑤⑥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/⑦⑧</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.①②/③④⑤/⑥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/⑦⑧</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.①②③/④⑤/⑥⑦</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/⑧</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.①②③/④⑤/⑥/⑦⑧</a:t>
            </a:r>
            <a:endParaRPr lang="en-US" altLang="zh-CN" sz="1800" dirty="0"/>
          </a:p>
        </p:txBody>
      </p:sp>
      <p:sp>
        <p:nvSpPr>
          <p:cNvPr id="6" name="QC_10_AS.58_1#aaafcaaaf?vcp=1&amp;pid=5138ad98f&amp;color=0,0,0&amp;vtp=1&amp;bbb=1&amp;hb=1"/>
          <p:cNvSpPr/>
          <p:nvPr/>
        </p:nvSpPr>
        <p:spPr>
          <a:xfrm>
            <a:off x="502920" y="3453069"/>
            <a:ext cx="11183112" cy="16084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本题考查文言文断句的能力。“衣荷叶”是一个整体，表示穿着荷叶制成的衣物，并且“半臂</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”是荷叶衣</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的一部分</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，所以①②③应该连在一起。“手持荷叶”是描述小儿女手持荷叶的样子，所以④⑤应该连在一起</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。“效</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颦摩罗</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”是描述小儿女模仿摩罗的样子，是一个独立的动作，所以⑥应该单独成句。“大抵皆中原旧俗也</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”是对前</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面描述的小儿女的行为的总结</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，所以⑦⑧应该连在一起。故选D。</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wipe(left)">
                                      <p:cBhvr>
                                        <p:cTn id="21" dur="500"/>
                                        <p:tgtEl>
                                          <p:spTgt spid="6">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left)">
                                      <p:cBhvr>
                                        <p:cTn id="24" dur="500"/>
                                        <p:tgtEl>
                                          <p:spTgt spid="6">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wipe(left)">
                                      <p:cBhvr>
                                        <p:cTn id="2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10_BD.59_1#280722da9?vcp=1&amp;pid=5138ad98f&amp;color=0,0,0&amp;vtp=1&amp;bt=1&amp;bbb=1&amp;hb=1"/>
          <p:cNvSpPr/>
          <p:nvPr/>
        </p:nvSpPr>
        <p:spPr>
          <a:xfrm>
            <a:off x="502920" y="1420339"/>
            <a:ext cx="11183112" cy="11923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（3）材料三是对南宋时期杭州七夕节习俗的描写，据此小旅发现七夕并非单纯的情人节</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，他提议把探寻和传承</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七夕节的民俗文化作为本次游学的重点项目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，但小文反对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。请你结合材料三的内容和自己的生活体验对小文进</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行劝说</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。（可依据七夕民俗的活动内容、规模范围、意义价值等发表看法）（6分）</a:t>
            </a:r>
            <a:endParaRPr lang="en-US" altLang="zh-CN" dirty="0"/>
          </a:p>
        </p:txBody>
      </p:sp>
      <p:sp>
        <p:nvSpPr>
          <p:cNvPr id="3" name="QO_10_AN.60_1#280722da9?vcp=1&amp;pid=5138ad98f&amp;color=0,0,0&amp;vtp=1&amp;bbb=1&amp;hb=1"/>
          <p:cNvSpPr/>
          <p:nvPr/>
        </p:nvSpPr>
        <p:spPr>
          <a:xfrm>
            <a:off x="502920" y="2657636"/>
            <a:ext cx="11183112" cy="328803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【示例一】小文，我认为小旅的提议非常有意义。七夕最早来源于民间传说牛郎和织女的爱情故事</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，但到了唐</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宋时期</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，七夕节已经成为一个非常隆重的节日了。首先，这个节日在“数日前”就开始预热了</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，家家户户都很重</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视</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，活动项目丰富多彩，主要有串门、聚会、穿新衣、乞巧、制作和装饰名为“磨喝乐”的玩偶等习俗。</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其次，</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这些民俗活动背后都承载了老百姓的美好愿望</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，彰显了中华民族的美德，如“乞巧”，除了依次祭拜、</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望月穿针，</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还要把蜘蛛放在盒子里来比比谁</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“得巧”更多，表达的是女性希望自己心灵手巧的美好愿望；人们“以红鸡、</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果食、</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时新果品互相馈送</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”，从中也可窥见和睦友善的邻里关系。总的来说，七夕和很多传统的节日一样</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，体现中国文</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化的多样性和丰富性</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。只是比较可惜，七夕的很多传统习俗都被遗忘</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，而传承和发扬中华传统文化是我们青少</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年不可推卸的责任</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。小文，你说对吗？</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10_AN.60_2#280722da9?vcp=1&amp;pid=5138ad98f&amp;color=0,0,0&amp;vtp=1&amp;bt=1&amp;bbb=1&amp;hb=1"/>
          <p:cNvSpPr/>
          <p:nvPr/>
        </p:nvSpPr>
        <p:spPr>
          <a:xfrm>
            <a:off x="502920" y="1833248"/>
            <a:ext cx="11183112" cy="370713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【示例二】小文，我认为小旅的提议还是有一定意义的。七夕最早来源于民间传说牛郎和织女的爱情故事</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它的含义一直在更新</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，到了唐宋时期，七夕节已经成为一个家家户户都会隆重对待的传统节日了。首先</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，这个</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节日活动项目丰富多彩</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、热闹非凡，主要有串门、聚会、穿新衣、乞巧、制作和装饰名为“磨喝乐</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”的玩偶等习</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俗</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。其次，这些民俗活动背后都承载了老百姓的美好愿望，彰显了中华民族的美德，如“乞巧”，</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除了依次祭拜、</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望月穿针</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，还要把蜘蛛放在盒子里来比比谁“得巧”更多，表达的是女性希望自己心灵手巧的美好愿望；人们</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红鸡</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、果食、时新果品互相馈送”，从中也可窥见和睦友善的邻里关系。总的来说，</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七夕和很多传统的节日一样，</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体现中国文化的多样性和丰富性</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。只是比较可惜，七夕的很多传统习俗都被遗忘</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，虽然其中有些习俗不值得提</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倡</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，比如制作和装饰“磨喝乐”过于奢华，会助长攀比和浪费之风，但是取其精华，弃其糟粕</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，传承和发扬中华</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优秀传统文化是我们青少年不可推卸的责任</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，所以还是值得我们去探寻的，你说呢？</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0c07696a9.fixed?vcp=1&amp;pid=3fcaf1f99&amp;color=89,89,89&amp;vtp=1&amp;bbb=1"/>
          <p:cNvSpPr/>
          <p:nvPr/>
        </p:nvSpPr>
        <p:spPr>
          <a:xfrm>
            <a:off x="219456" y="2441448"/>
            <a:ext cx="11740896" cy="1106424"/>
          </a:xfrm>
          <a:prstGeom prst="rect">
            <a:avLst/>
          </a:prstGeom>
          <a:noFill/>
        </p:spPr>
        <p:txBody>
          <a:bodyPr wrap="none" lIns="0" tIns="0" rIns="0" bIns="0" rtlCol="0" anchor="b"/>
          <a:lstStyle/>
          <a:p>
            <a:pPr algn="ctr" latinLnBrk="1">
              <a:lnSpc>
                <a:spcPts val="8300"/>
              </a:lnSpc>
            </a:pPr>
            <a:r>
              <a:rPr lang="en-US" altLang="zh-CN" sz="6600" b="1" i="0" dirty="0">
                <a:solidFill>
                  <a:srgbClr val="595959"/>
                </a:solidFill>
                <a:latin typeface="微软雅黑" panose="020B0503020204020204" pitchFamily="34" charset="-122"/>
                <a:ea typeface="微软雅黑" panose="020B0503020204020204" pitchFamily="34" charset="-122"/>
                <a:cs typeface="微软雅黑" panose="020B0503020204020204" pitchFamily="34" charset="-120"/>
              </a:rPr>
              <a:t>模块四</a:t>
            </a:r>
            <a:r>
              <a:rPr lang="en-US" altLang="zh-CN" sz="6600" b="1" i="0" dirty="0">
                <a:solidFill>
                  <a:srgbClr val="595959"/>
                </a:solidFill>
                <a:latin typeface="宋体" panose="02010600030101010101" pitchFamily="2" charset="-122"/>
                <a:ea typeface="宋体" panose="02010600030101010101" pitchFamily="2" charset="-122"/>
                <a:cs typeface="宋体" panose="02010600030101010101" pitchFamily="34" charset="-120"/>
              </a:rPr>
              <a:t> </a:t>
            </a:r>
            <a:r>
              <a:rPr lang="en-US" altLang="zh-CN" sz="6600" b="1" i="0" dirty="0">
                <a:solidFill>
                  <a:srgbClr val="595959"/>
                </a:solidFill>
                <a:latin typeface="微软雅黑" panose="020B0503020204020204" pitchFamily="34" charset="-122"/>
                <a:ea typeface="微软雅黑" panose="020B0503020204020204" pitchFamily="34" charset="-122"/>
                <a:cs typeface="微软雅黑" panose="020B0503020204020204" pitchFamily="34" charset="-120"/>
              </a:rPr>
              <a:t>非文学类作品阅读</a:t>
            </a:r>
            <a:endParaRPr lang="en-US" altLang="zh-CN" sz="6600" dirty="0"/>
          </a:p>
        </p:txBody>
      </p:sp>
      <p:pic>
        <p:nvPicPr>
          <p:cNvPr id="3" name="C_2#0c07696a9.fixed?vcp=1&amp;pid=3fcaf1f99&amp;color=0,0,0&amp;tib=255,255,255&amp;vtp=1" descr="preencoded.png"/>
          <p:cNvPicPr>
            <a:picLocks noChangeAspect="1"/>
          </p:cNvPicPr>
          <p:nvPr/>
        </p:nvPicPr>
        <p:blipFill>
          <a:blip r:embed="rId1"/>
          <a:stretch>
            <a:fillRect/>
          </a:stretch>
        </p:blipFill>
        <p:spPr>
          <a:xfrm>
            <a:off x="5660136" y="3794760"/>
            <a:ext cx="832104" cy="658368"/>
          </a:xfrm>
          <a:prstGeom prst="rect">
            <a:avLst/>
          </a:prstGeom>
        </p:spPr>
      </p:pic>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10_AN.60_3#280722da9?vcp=1&amp;pid=5138ad98f&amp;color=0,0,0&amp;vtp=1&amp;bt=1&amp;bbb=1&amp;hb=1"/>
          <p:cNvSpPr/>
          <p:nvPr/>
        </p:nvSpPr>
        <p:spPr>
          <a:xfrm>
            <a:off x="502920" y="1627603"/>
            <a:ext cx="11183112" cy="41260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【示例三】小文，我认为你反对将七夕节的民俗文化作为游学的重点项目是不妥当的。首先</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，从材料三的内容</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来看</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，七夕节并不仅仅是情人节，还是一个具有深厚文化底蕴和丰富民俗活动的节日。在南宋时期的杭州</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，七</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夕节的活动包括穿新衣</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、观赏月亮、拜月、乞巧、赠送礼物等，这些活动不仅体现了浙江的风土人情</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，还展现</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了人们的智慧和创造力</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。其次，七夕节的规模范围非常广泛，不仅限于富贵之家，还包括市井儿童</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。这种全民</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参与的程度</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，说明了七夕节在古代社会中的重要地位和影响力。这样的节日，值得我们去探寻和传承。</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最后，</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七夕节的民俗文化具有很高的文化价值和历史意义</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。它们是我们民族传统文化的重要组成部分</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，是我们中华民</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族的瑰宝</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。通过游学的方式，我们可以让同学们亲自体验这些民俗活动，深入了解我们的传统文化</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，这对于培</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养我们的爱国情怀和提高文化自信有着重要的意义</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。因此</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，我认为将探究和传承七夕节的民俗文化作为游学的</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重点项目是非常有必要的</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。我们应当把握这次游学的机会，深入了解和传承这些宝贵的文化遗产</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。希望你能重</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新考虑一下</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，让我们一起努力，让这次游学活动成为一个有意义的文化之旅。（6分）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wipe(left)">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9_BD.61_1#866c04d9d?sp=1&amp;vcp=1&amp;pid=82b1cc3a4&amp;color=0,0,0&amp;vtp=1&amp;bt=1&amp;bbb=1&amp;hb=1"/>
          <p:cNvSpPr/>
          <p:nvPr/>
        </p:nvSpPr>
        <p:spPr>
          <a:xfrm>
            <a:off x="502920" y="974982"/>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7.哈尔滨的火爆“出圈”给了同学们很多启示，班委会准备结合上述材料和链接材料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，给浙江文旅局写一份主题为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以文塑旅，打造特色旅游”的倡议书，</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下面选项中你认为不适合写入倡议书的是(</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dirty="0"/>
          </a:p>
        </p:txBody>
      </p:sp>
      <p:graphicFrame>
        <p:nvGraphicFramePr>
          <p:cNvPr id="44" name="QC_9_BD.61_2#866c04d9d?colgroup=48&amp;vcp=1&amp;pid=82b1cc3a4&amp;color=0,0,0&amp;vtp=1&amp;bbb=1&amp;hb=1"/>
          <p:cNvGraphicFramePr>
            <a:graphicFrameLocks noGrp="1"/>
          </p:cNvGraphicFramePr>
          <p:nvPr/>
        </p:nvGraphicFramePr>
        <p:xfrm>
          <a:off x="502920" y="1883159"/>
          <a:ext cx="11164824" cy="1456690"/>
        </p:xfrm>
        <a:graphic>
          <a:graphicData uri="http://schemas.openxmlformats.org/drawingml/2006/table">
            <a:tbl>
              <a:tblPr/>
              <a:tblGrid>
                <a:gridCol w="11164824"/>
              </a:tblGrid>
              <a:tr h="1456690">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链接材料：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今冬</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哈尔滨文旅部门对丰富地方特色文化给予进一步发掘</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展示</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采冰节上采头冰</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迎风旗</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震</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天鼓等特色民俗活动</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鄂伦春族人带着驯鹿在中央大街巡游</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冬捕节呈现出来的塞北打鱼场面</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这些独特而</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罕见的场景</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充分展示了哈尔滨多元文化的魅力</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吸引了大量游客前来体验</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年元旦假期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哈尔滨市</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累计接待游客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304.79</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万人次</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实现旅游总收入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59.14</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亿元</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达到历史峰值</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9_AN.62_1#866c04d9d.bracket?vcp=1&amp;pid=82b1cc3a4&amp;color=0,0,0&amp;vpa=16&amp;vtp=1"/>
          <p:cNvSpPr/>
          <p:nvPr/>
        </p:nvSpPr>
        <p:spPr>
          <a:xfrm>
            <a:off x="8661875" y="1380747"/>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5" name="QC_9_BD.63_1#866c04d9d.choices?vcp=1&amp;pid=82b1cc3a4&amp;color=0,0,0&amp;vtp=1&amp;bbb=1&amp;hb=1"/>
          <p:cNvSpPr/>
          <p:nvPr/>
        </p:nvSpPr>
        <p:spPr>
          <a:xfrm>
            <a:off x="502920" y="3470658"/>
            <a:ext cx="11183112" cy="286893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A.哈尔滨火爆“出圈”的原因之一是他们不断发掘和展示地方特色文化，举办特色民俗活动等。分析它的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“出圈法</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则</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”，我们会发现背后的逻辑思维是可供我们浙江学习的。</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.根据不同群体的特点和需求，设计与之相符的不同主题的文旅项目，是我们浙江文旅今后努力的方向之一。</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.随着人民生活水平和文化水平的不断提高，高质量的文化特色旅游产业将会是大众日益强烈的需求，所以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，今</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后旅游应该只关注文化的熏陶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，其他的属性可以弱化。</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.很多传统节日的民俗活动和文化内涵都被慢慢遗忘，传承和发扬这些特色文化，为当地的经济文化赋能</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个很好的提议</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，但要有所扬弃。</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9_AS.64_1#866c04d9d?vcp=1&amp;pid=82b1cc3a4&amp;color=0,0,0&amp;vtp=1&amp;bt=1&amp;bbb=1&amp;hb=1"/>
          <p:cNvSpPr/>
          <p:nvPr/>
        </p:nvSpPr>
        <p:spPr>
          <a:xfrm>
            <a:off x="502920" y="3069275"/>
            <a:ext cx="11183112" cy="11893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本题考查拟写倡议书的能力。C项不适合，“所以，今后旅游应该只关注文化的熏陶</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，其他的属性可</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以弱化</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”这一观点并不适合写入倡议书。因为旅游不仅仅是文化的熏陶，还包括休闲、娱乐等多种属性</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，旅游活</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动应该是多元化的</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，以满足不同游客的需求。故选C。</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8f3e9111c?vcp=1&amp;pid=3c6d4c81f&amp;color=0,0,0&amp;vtp=1&amp;bt=1&amp;bbb=1&amp;hb=1"/>
          <p:cNvSpPr/>
          <p:nvPr/>
        </p:nvSpPr>
        <p:spPr>
          <a:xfrm>
            <a:off x="502920" y="891540"/>
            <a:ext cx="11183112" cy="109728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篇一</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［2023温州苍南县二模］“宋韵今辉，一脉相承</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。”南宋德寿宫遗址博物馆是杭</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州实施</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“宋韵文化传世工程”的重点项目。今天，“重生</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”的德寿宫以全新的姿态呈现</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在我们面前</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。让我们一起走近它。（12分）</a:t>
            </a:r>
            <a:endParaRPr lang="en-US" altLang="zh-CN" sz="2400" dirty="0"/>
          </a:p>
        </p:txBody>
      </p:sp>
      <p:sp>
        <p:nvSpPr>
          <p:cNvPr id="3" name="QM_8_BD.65_1#368b33667?sp=1&amp;vcp=1&amp;pid=8f3e9111c&amp;color=0,0,0&amp;vtp=1&amp;bbb=1"/>
          <p:cNvSpPr/>
          <p:nvPr/>
        </p:nvSpPr>
        <p:spPr>
          <a:xfrm>
            <a:off x="502920" y="1993900"/>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材料一：</a:t>
            </a:r>
            <a:endParaRPr lang="en-US" altLang="zh-CN" sz="1800" dirty="0"/>
          </a:p>
        </p:txBody>
      </p:sp>
      <p:sp>
        <p:nvSpPr>
          <p:cNvPr id="4" name="QM_8#368b33667?sp=1&amp;vcp=1&amp;pid=8f3e9111c&amp;color=0,0,0&amp;vtp=1&amp;bbb=1"/>
          <p:cNvSpPr/>
          <p:nvPr/>
        </p:nvSpPr>
        <p:spPr>
          <a:xfrm>
            <a:off x="502920" y="2396997"/>
            <a:ext cx="11183112" cy="351155"/>
          </a:xfrm>
          <a:prstGeom prst="rect">
            <a:avLst/>
          </a:prstGeom>
          <a:noFill/>
        </p:spPr>
        <p:txBody>
          <a:bodyPr wrap="none" lIns="0" tIns="0" rIns="0" bIns="0" rtlCol="0" anchor="t"/>
          <a:lstStyle/>
          <a:p>
            <a:pPr algn="ctr" latinLnBrk="1">
              <a:lnSpc>
                <a:spcPts val="31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香糕砖——以糕点命名的建筑用砖</a:t>
            </a:r>
            <a:endParaRPr lang="en-US" altLang="zh-CN" sz="1800" dirty="0"/>
          </a:p>
        </p:txBody>
      </p:sp>
      <p:pic>
        <p:nvPicPr>
          <p:cNvPr id="5" name="QM_8_BD.66_2#368b33667?iti=7&amp;htil=1&amp;vcp=1&amp;pid=8f3e9111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505456" y="2881248"/>
            <a:ext cx="1581912" cy="10698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M_8_BD.66_3#368b33667?iti=8&amp;htil=1&amp;vcp=1&amp;pid=8f3e9111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129016" y="2899536"/>
            <a:ext cx="1527048" cy="10515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M_8_BD.66_4#368b33667?iti=7&amp;htil=1&amp;vcp=1&amp;pid=8f3e9111c&amp;color=0,0,0&amp;vtp=1&amp;bbb=1"/>
          <p:cNvSpPr/>
          <p:nvPr/>
        </p:nvSpPr>
        <p:spPr>
          <a:xfrm>
            <a:off x="2927318" y="4078096"/>
            <a:ext cx="738188" cy="358331"/>
          </a:xfrm>
          <a:prstGeom prst="rect">
            <a:avLst/>
          </a:prstGeom>
          <a:noFill/>
        </p:spPr>
        <p:txBody>
          <a:bodyPr wrap="none" lIns="0" tIns="0" rIns="0" bIns="0" rtlCol="0" anchor="t"/>
          <a:lstStyle/>
          <a:p>
            <a:pPr algn="ctr" latinLnBrk="1">
              <a:lnSpc>
                <a:spcPts val="31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香糕砖</a:t>
            </a:r>
            <a:endParaRPr lang="en-US" altLang="zh-CN" sz="1800" dirty="0"/>
          </a:p>
        </p:txBody>
      </p:sp>
      <p:sp>
        <p:nvSpPr>
          <p:cNvPr id="8" name="QM_8_BD.66_5#368b33667?iti=8&amp;htil=1&amp;vcp=1&amp;pid=8f3e9111c&amp;color=0,0,0&amp;vtp=1&amp;bbb=1"/>
          <p:cNvSpPr/>
          <p:nvPr/>
        </p:nvSpPr>
        <p:spPr>
          <a:xfrm>
            <a:off x="6593046" y="4078096"/>
            <a:ext cx="4598988" cy="358331"/>
          </a:xfrm>
          <a:prstGeom prst="rect">
            <a:avLst/>
          </a:prstGeom>
          <a:noFill/>
        </p:spPr>
        <p:txBody>
          <a:bodyPr wrap="none" lIns="0" tIns="0" rIns="0" bIns="0" rtlCol="0" anchor="t"/>
          <a:lstStyle/>
          <a:p>
            <a:pPr algn="ctr" latinLnBrk="1">
              <a:lnSpc>
                <a:spcPts val="31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德寿宫遗址天井内以“十字拼花法”砌筑的地面</a:t>
            </a:r>
            <a:endParaRPr lang="en-US" altLang="zh-CN" sz="1800" dirty="0"/>
          </a:p>
        </p:txBody>
      </p:sp>
      <p:sp>
        <p:nvSpPr>
          <p:cNvPr id="9" name="QM_8_BD.66_6#368b33667?vcp=1&amp;pid=8f3e9111c&amp;color=0,0,0&amp;vtp=1&amp;bbb=1&amp;hb=1"/>
          <p:cNvSpPr/>
          <p:nvPr/>
        </p:nvSpPr>
        <p:spPr>
          <a:xfrm>
            <a:off x="502920" y="4488242"/>
            <a:ext cx="11183112" cy="1976755"/>
          </a:xfrm>
          <a:prstGeom prst="rect">
            <a:avLst/>
          </a:prstGeom>
          <a:noFill/>
        </p:spPr>
        <p:txBody>
          <a:bodyPr wrap="none" lIns="0" tIns="0" rIns="0" bIns="0" rtlCol="0" anchor="t"/>
          <a:lstStyle/>
          <a:p>
            <a:pPr algn="l" latinLnBrk="1">
              <a:lnSpc>
                <a:spcPts val="32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香糕砖为何在宋代遗址中被大量发现呢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我国古代筑城史十分悠久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城砖的烧造技术至宋朝已经相当成熟</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宋室南迁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江南多阴雨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土质疏松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加之社会经济富裕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因而以砖包砌城墙的情形大幅增加</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从出土的外城大</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砖和香糕砖质量来看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其韧性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耐压性和透水性能都很好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敲起来声音清脆</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这些优点也使它成为宋代时铺设</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道路的首选用材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节选自“杭州博物馆”公众号）</a:t>
            </a:r>
            <a:endParaRPr lang="en-US" altLang="zh-CN" dirty="0"/>
          </a:p>
        </p:txBody>
      </p:sp>
    </p:spTree>
  </p:cSld>
  <p:clrMapOvr>
    <a:masterClrMapping/>
  </p:clrMapOvr>
  <p:transition>
    <p:split dir="in"/>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66_7#368b33667?sp=1&amp;vcp=1&amp;pid=8f3e9111c&amp;color=0,0,0&amp;vtp=1&amp;bt=1&amp;bbb=1&amp;hb=1"/>
          <p:cNvSpPr/>
          <p:nvPr/>
        </p:nvSpPr>
        <p:spPr>
          <a:xfrm>
            <a:off x="502920" y="973775"/>
            <a:ext cx="11183112" cy="53803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材料二：</a:t>
            </a:r>
            <a:endParaRPr lang="en-US" altLang="zh-CN" sz="1800" dirty="0"/>
          </a:p>
          <a:p>
            <a:pPr algn="ctr" latinLnBrk="1">
              <a:lnSpc>
                <a:spcPts val="3300"/>
              </a:lnSpc>
            </a:pPr>
            <a:r>
              <a:rPr lang="en-US" altLang="zh-CN"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原</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版复刻</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——不用一枚钉子的榫卯结构</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为了遵循古法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原格局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原形制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原工艺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复刻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正殿重华宫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整座宫殿不用一钉一铆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以全榫卯结构搭建</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600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立方米木料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例如宫殿上面的斗拱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既要关注榫卯搭接关系</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又要打磨细部线条弧度确保宋代风格样</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式到位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复原设计时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台基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门窗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蹲兽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瓦当等细节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大量参考了存世建筑和北宋李诫的建筑学专著</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营</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造法式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如斗拱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柱梁参考的是宁波的保国寺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灵隐寺前的双塔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闸口的白塔则提供了宋代楼阁的细节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spc="-5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spc="-5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为此</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我们还集合了全国各地</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多位有经验的木匠师傅</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再以栏杆上的望柱头图案为例</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在考古文物的基础</a:t>
            </a:r>
            <a:endPar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上进行复原设计</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并比对各种文献资料</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一个小图案</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往往需要经过</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10</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多轮的反复修改才能定稿</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梁绍春介绍</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spc="-50" dirty="0"/>
          </a:p>
          <a:p>
            <a:pPr latinLnBrk="1">
              <a:lnSpc>
                <a:spcPts val="33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比如现在大家在德寿宫里踩着的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香糕砖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铺设的花纹非常独特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这就是根据遗址里发现的实物</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进行复</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刻定制的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梁绍春骄傲地说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工匠大师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现场比对遗址上的香糕砖图案进行铺贴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平方米的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小样</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就铺了整整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最终才得以原汁原味地呈现出德寿宫里砖的花纹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选自浙江新闻客户端，有删改）</a:t>
            </a:r>
            <a:endParaRPr lang="en-US" altLang="zh-CN" dirty="0"/>
          </a:p>
        </p:txBody>
      </p:sp>
    </p:spTree>
  </p:cSld>
  <p:clrMapOvr>
    <a:masterClrMapping/>
  </p:clrMapOvr>
  <p:transition>
    <p:split dir="in"/>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66_8#368b33667?sp=1&amp;vcp=1&amp;pid=8f3e9111c&amp;color=0,0,0&amp;vtp=1&amp;bt=1&amp;bbb=1"/>
          <p:cNvSpPr/>
          <p:nvPr/>
        </p:nvSpPr>
        <p:spPr>
          <a:xfrm>
            <a:off x="502920" y="1190564"/>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材料三：</a:t>
            </a:r>
            <a:endParaRPr lang="en-US" altLang="zh-CN" sz="1800" dirty="0"/>
          </a:p>
        </p:txBody>
      </p:sp>
      <p:sp>
        <p:nvSpPr>
          <p:cNvPr id="3" name="QM_8_BD.66_9#368b33667?sp=1&amp;vcp=1&amp;pid=8f3e9111c&amp;color=0,0,0&amp;vtp=1&amp;bbb=1&amp;hb=1"/>
          <p:cNvSpPr/>
          <p:nvPr/>
        </p:nvSpPr>
        <p:spPr>
          <a:xfrm>
            <a:off x="502920" y="1592011"/>
            <a:ext cx="11183112" cy="4542155"/>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德寿宫现状——预约难问题得到缓解</a:t>
            </a:r>
            <a:endParaRPr lang="en-US" altLang="zh-CN" sz="1800" dirty="0"/>
          </a:p>
          <a:p>
            <a:pPr latinLnBrk="1">
              <a:lnSpc>
                <a:spcPts val="33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德寿宫预约难的问题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这周开始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其实已得到了很大缓解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南宋德寿宫遗址博物馆副馆长周佶介绍</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们每天开放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500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700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人和下午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800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相比试运营期间才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500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人数已大大增加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70</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岁以上老人不需</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要提前网络预约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加上老年游客的陪同家属</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每天大概会接待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500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这样加起来</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德寿宫一天参观人数在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300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已经是接近饱和的状态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那德寿宫每天可预约人数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以后还会增加吗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主要德寿宫是个土遗址保护区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是全国最大面积土遗址露明展示博物馆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跟普通博物馆存在一定区别</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能限流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浙江省古建筑设计研究院副院长黄贵强现场解释</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遗址的特性决定了不同的区域都必须有人流最高承</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载量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保护为先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参观第二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德寿宫总面积一万多平方米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实际上光遗址就占了一半以上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展厅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000</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多平方米</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可控容纳游览人群的面积很有限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选自杭州日报客户端，有删改）</a:t>
            </a:r>
            <a:endParaRPr lang="en-US" altLang="zh-CN" dirty="0"/>
          </a:p>
        </p:txBody>
      </p:sp>
    </p:spTree>
  </p:cSld>
  <p:clrMapOvr>
    <a:masterClrMapping/>
  </p:clrMapOvr>
  <p:transition>
    <p:split dir="in"/>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9_BD.67_1#4fa5a6e42?vcp=1&amp;pid=368b33667&amp;color=0,0,0&amp;vtp=1&amp;bt=1&amp;bbb=1"/>
          <p:cNvSpPr/>
          <p:nvPr/>
        </p:nvSpPr>
        <p:spPr>
          <a:xfrm>
            <a:off x="502920" y="1411036"/>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1.下列对材料的理解，</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不正确的一项是(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sz="1800" dirty="0"/>
          </a:p>
        </p:txBody>
      </p:sp>
      <p:sp>
        <p:nvSpPr>
          <p:cNvPr id="3" name="QC_9_AN.68_1#4fa5a6e42.bracket?vcp=1&amp;pid=368b33667&amp;color=0,0,0&amp;vpa=17&amp;vtp=1"/>
          <p:cNvSpPr/>
          <p:nvPr/>
        </p:nvSpPr>
        <p:spPr>
          <a:xfrm>
            <a:off x="4515326" y="1397701"/>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9_BD.69_1#4fa5a6e42.choices?vcp=1&amp;pid=368b33667&amp;color=0,0,0&amp;vtp=1&amp;bbb=1"/>
          <p:cNvSpPr/>
          <p:nvPr/>
        </p:nvSpPr>
        <p:spPr>
          <a:xfrm>
            <a:off x="502920" y="1818579"/>
            <a:ext cx="11183112" cy="16114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A.香糕砖在宋代遗址中被大量发现，是当时铺设道路的首选用材。</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.“复刻”重华宫参考了存世建筑以及北宋李诫的《营造法式》，整座宫殿没有用到一钉一铆。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.德寿宫目前每天参观人数2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300人，已经是饱和的状态。</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.德寿宫必须设置人流最高承载量，是因为德寿宫是个土遗址保护区。</a:t>
            </a:r>
            <a:endParaRPr lang="en-US" altLang="zh-CN" sz="1800" dirty="0"/>
          </a:p>
        </p:txBody>
      </p:sp>
      <p:sp>
        <p:nvSpPr>
          <p:cNvPr id="5" name="QC_9_AS.70_1#4fa5a6e42?vcp=1&amp;pid=368b33667&amp;color=0,0,0&amp;vtp=1&amp;bbb=1&amp;hb=1"/>
          <p:cNvSpPr/>
          <p:nvPr/>
        </p:nvSpPr>
        <p:spPr>
          <a:xfrm>
            <a:off x="502920" y="3466594"/>
            <a:ext cx="11183112" cy="7702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本题考查辨析材料内容的能力。C项，结合材料三中的“这样加起来，德寿宫一天参观人数在2</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200~2</a:t>
            </a:r>
            <a:r>
              <a:rPr lang="en-US" altLang="zh-CN" sz="1800" b="1"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1"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300</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人，已经是接近饱和的状态”可知，“已经是饱和的状态”有误。故选C。</a:t>
            </a:r>
            <a:endParaRPr lang="en-US" altLang="zh-CN" dirty="0"/>
          </a:p>
        </p:txBody>
      </p:sp>
      <p:sp>
        <p:nvSpPr>
          <p:cNvPr id="6" name="QO_9_BD.71_1#04829f406?vcp=1&amp;pid=368b33667&amp;color=0,0,0&amp;vtp=1&amp;bbb=1"/>
          <p:cNvSpPr/>
          <p:nvPr/>
        </p:nvSpPr>
        <p:spPr>
          <a:xfrm>
            <a:off x="502920" y="4245359"/>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2.复原德寿宫的过程中，哪些地方体现了“匠心之韵”？请根据材料二简要分析。（4分）</a:t>
            </a:r>
            <a:endParaRPr lang="en-US" altLang="zh-CN" sz="1800" dirty="0"/>
          </a:p>
        </p:txBody>
      </p:sp>
      <p:sp>
        <p:nvSpPr>
          <p:cNvPr id="7" name="QO_9_AN.72_1#04829f406?vcp=1&amp;pid=368b33667&amp;color=0,0,0&amp;vtp=1&amp;bbb=1&amp;hb=1"/>
          <p:cNvSpPr/>
          <p:nvPr/>
        </p:nvSpPr>
        <p:spPr>
          <a:xfrm>
            <a:off x="502920" y="4654044"/>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复原时大量参考了存世建筑和建筑学著作《营造法式》；一个小图案，往往需要经过</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10多轮的反复修</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改才能定稿</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；贴砖时，光20平方米的“小样”就铺了整整3天。工匠们严谨踏实、精益求精</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、不厌其烦的精神体现</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了</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“匠心之韵”。（4分）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wipe(left)">
                                      <p:cBhvr>
                                        <p:cTn id="26" dur="500"/>
                                        <p:tgtEl>
                                          <p:spTgt spid="7">
                                            <p:bg/>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wipe(left)">
                                      <p:cBhvr>
                                        <p:cTn id="29" dur="500"/>
                                        <p:tgtEl>
                                          <p:spTgt spid="7">
                                            <p:txEl>
                                              <p:pRg st="0" end="0"/>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7">
                                            <p:txEl>
                                              <p:pRg st="1" end="1"/>
                                            </p:txEl>
                                          </p:spTgt>
                                        </p:tgtEl>
                                        <p:attrNameLst>
                                          <p:attrName>style.visibility</p:attrName>
                                        </p:attrNameLst>
                                      </p:cBhvr>
                                      <p:to>
                                        <p:strVal val="visible"/>
                                      </p:to>
                                    </p:set>
                                    <p:animEffect transition="in" filter="wipe(left)">
                                      <p:cBhvr>
                                        <p:cTn id="32" dur="500"/>
                                        <p:tgtEl>
                                          <p:spTgt spid="7">
                                            <p:txEl>
                                              <p:pRg st="1" end="1"/>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7">
                                            <p:txEl>
                                              <p:pRg st="2" end="2"/>
                                            </p:txEl>
                                          </p:spTgt>
                                        </p:tgtEl>
                                        <p:attrNameLst>
                                          <p:attrName>style.visibility</p:attrName>
                                        </p:attrNameLst>
                                      </p:cBhvr>
                                      <p:to>
                                        <p:strVal val="visible"/>
                                      </p:to>
                                    </p:set>
                                    <p:animEffect transition="in" filter="wipe(left)">
                                      <p:cBhvr>
                                        <p:cTn id="35"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73_1#225e772a5?sp=1&amp;vcp=1&amp;pid=368b33667&amp;color=0,0,0&amp;mp=1&amp;vtp=1&amp;bt=1&amp;bbb=1&amp;hb=1"/>
          <p:cNvSpPr/>
          <p:nvPr/>
        </p:nvSpPr>
        <p:spPr>
          <a:xfrm>
            <a:off x="502920" y="1274797"/>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3.有网友在人民网“领导留言板”留言，反映参观德寿宫预约难的问题。请你结合留言板和材料三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，以官方角度写</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一则留言回复该网友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。（5分）</a:t>
            </a:r>
            <a:endParaRPr lang="en-US" altLang="zh-CN" dirty="0"/>
          </a:p>
        </p:txBody>
      </p:sp>
      <p:pic>
        <p:nvPicPr>
          <p:cNvPr id="3" name="QO_9_BD.73_2#225e772a5?vcp=1&amp;pid=368b33667&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325880" y="2182973"/>
            <a:ext cx="9537192" cy="21305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9_AN.74_1#225e772a5?vcp=1&amp;pid=368b33667&amp;color=0,0,0&amp;vtp=1&amp;bbb=1&amp;hb=1"/>
          <p:cNvSpPr/>
          <p:nvPr/>
        </p:nvSpPr>
        <p:spPr>
          <a:xfrm>
            <a:off x="502920" y="4443573"/>
            <a:ext cx="11183112" cy="16114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【示例】尊敬的网友，您好！您在人民网上反映的问题已收悉。经核实，</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目前德寿宫预约名额已经逐渐增加，</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从试运营期间的每天</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500人增至现在的每天1</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500人，日均接待量已经是接近饱和的状态</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。且考虑到德寿宫是个</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土遗址保护区</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，主要遵循保护为先的宗旨，不能参照普通博物馆的参观量来界定</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。感谢您对我们工作的理解和</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支持</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！（5分）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d657240ab?vcp=1&amp;pid=3c6d4c81f&amp;color=0,0,0&amp;vtp=1&amp;bt=1&amp;bbb=1&amp;hb=1"/>
          <p:cNvSpPr/>
          <p:nvPr/>
        </p:nvSpPr>
        <p:spPr>
          <a:xfrm>
            <a:off x="502920" y="891540"/>
            <a:ext cx="11183112" cy="73152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宁波是中国最早的原始茶产地之一，奉化曲毫、宁海望海茶</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、象山云雾茶等都</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位列宁波名茶之属</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，让我们一起来探究中国“茶文化”。（19分）</a:t>
            </a:r>
            <a:endParaRPr lang="en-US" altLang="zh-CN" sz="2400" dirty="0"/>
          </a:p>
        </p:txBody>
      </p:sp>
      <p:sp>
        <p:nvSpPr>
          <p:cNvPr id="3" name="QM_8_BD.75_1#033576266?sp=1&amp;vcp=1&amp;pid=d657240ab&amp;color=0,0,0&amp;vtp=1&amp;bbb=1&amp;hb=1"/>
          <p:cNvSpPr/>
          <p:nvPr/>
        </p:nvSpPr>
        <p:spPr>
          <a:xfrm>
            <a:off x="502920" y="1625600"/>
            <a:ext cx="11183112" cy="4876800"/>
          </a:xfrm>
          <a:prstGeom prst="rect">
            <a:avLst/>
          </a:prstGeom>
          <a:noFill/>
        </p:spPr>
        <p:txBody>
          <a:bodyPr wrap="none" lIns="0" tIns="0" rIns="0" bIns="0" rtlCol="0" anchor="t"/>
          <a:lstStyle/>
          <a:p>
            <a:pPr algn="l" latinLnBrk="1">
              <a:lnSpc>
                <a:spcPts val="32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材料一：</a:t>
            </a:r>
            <a:endParaRPr lang="en-US" altLang="zh-CN" sz="1800" dirty="0"/>
          </a:p>
          <a:p>
            <a:pPr latinLnBrk="1">
              <a:lnSpc>
                <a:spcPts val="32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中国茶文化的鼎盛期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毫无疑问出现在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11—13</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即两宋时期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2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宋时的城市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满大街都是茶坊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茶肆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就如今天城市中几乎每一个热闹处都会有咖啡厅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东京梦华录</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汴京的朱雀门外</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以南东西两教坊</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余皆居民或茶坊</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街心市井</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至夜尤盛</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张择端的</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清明上河图</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a:t>
            </a:r>
            <a:endPar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画出东京城外的多处茶坊酒肆</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主要分布在繁华的汴河两岸</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2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寻常的宋朝人家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平日里接待宾客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也必用茶与饮料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当客人来访时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主人家要先敬茶招待</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当客人告</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辞时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主人家则奉上饮料送客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宋人笔记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南窗纪谈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萍洲可谈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都记录了宋朝的这一习俗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客至则设茶</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欲去则设汤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不知起于何时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然上自官府下至闾里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莫之或废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今世俗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客至则啜茶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去则啜汤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此俗遍天下</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这里的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是宋人最喜欢的饮料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一般由中药材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果子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鲜花煎制而成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香饮子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2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上层社会更是以烹茶为风尚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当时的文人雅集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品茶是必不可少的一道环节</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许多士大夫还会定期举行</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茶会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邀三五好友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择一清雅之所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品茗斗茶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苏轼诗曰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禅窗丽午景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蜀井出冰雪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坐客皆可人</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鼎器手</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说的便是他在扬州石塔寺参加茶会的事情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ct val="150000"/>
              </a:lnSpc>
            </a:pPr>
            <a:endParaRPr lang="en-US" altLang="zh-CN" dirty="0"/>
          </a:p>
        </p:txBody>
      </p:sp>
    </p:spTree>
  </p:cSld>
  <p:clrMapOvr>
    <a:masterClrMapping/>
  </p:clrMapOvr>
  <p:transition>
    <p:split dir="in"/>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75_1#033576266?sp=1&amp;vcp=1&amp;pid=d657240ab&amp;color=0,0,0&amp;vtp=1&amp;bbb=1&amp;hb=1"/>
          <p:cNvSpPr/>
          <p:nvPr/>
        </p:nvSpPr>
        <p:spPr>
          <a:xfrm>
            <a:off x="502920" y="973140"/>
            <a:ext cx="11183112" cy="5448300"/>
          </a:xfrm>
          <a:prstGeom prst="rect">
            <a:avLst/>
          </a:prstGeom>
          <a:noFill/>
        </p:spPr>
        <p:txBody>
          <a:bodyPr wrap="none" lIns="0" tIns="0" rIns="0" bIns="0" rtlCol="0" anchor="t"/>
          <a:lstStyle/>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可以这么说吧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在宋朝</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上至皇室贵族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下至贩夫走卒</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都以饮茶为生活时尚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难怪宋徽宗要夸口说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本朝</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缙绅之士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韦布之流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沐浴膏泽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熏陶德化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盛以雅尚相推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从事茗饮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故近岁以来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采择之精</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制</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作之工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品第之胜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烹点之妙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莫不盛造其极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也只有宋人敢说自己的茶艺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盛造其极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因为在中国茶艺史上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宋人的烹茶方式是独一无二的</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是历史上</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的绝唱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汉唐人虽然也饮茶</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但饮用的方式比较</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粗暴</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将茶叶放入锅里煮</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并加入姜</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葱</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茱萸</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薄荷</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盐</a:t>
            </a:r>
            <a:endPar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等佐料</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著</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茶经</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的陆羽将这种煮出来的茶汤直接贬斥为</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沟渠间弃水</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元明时期形成</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流传至今的泡茶法</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也过于朴实</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简易</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难以发展成一套繁复的烹茶工艺</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泡茶法所用的茶叶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叫作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散茶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宋代市场上也有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散茶</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但不流行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团茶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末茶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为主流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什么叫作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团茶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即茶叶采摘下来之后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不是直接焙干待用</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而是经过</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洗涤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蒸芽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压片去膏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研末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拍茶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烘焙等一系列复杂的工序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制成茶饼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这就是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团茶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在制茶过程中</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茶叶蒸而不研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散茶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研而不拍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末茶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团茶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制成之后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要用专门的茶焙笼存放起来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烹茶之时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从茶焙笼取出茶饼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用茶槌捣成小块</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再用茶</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磨或茶碾研成粉末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还要用罗合筛过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以确保茶末都是均匀的粉末状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茶末研好之后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便可以冲茶了</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先用茶</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釜将净水烧开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随后马上调茶膏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每只茶盏舀一勺子茶末放入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注入少量开水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将其调成膏状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然后</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一边冲</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dirty="0"/>
          </a:p>
        </p:txBody>
      </p:sp>
    </p:spTree>
  </p:cSld>
  <p:clrMapOvr>
    <a:masterClrMapping/>
  </p:clrMapOvr>
  <p:transition>
    <p:spli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77d59777.fixed?vcp=1&amp;pid=0c07696a9&amp;color=4,110,182&amp;vtp=1&amp;bbb=1"/>
          <p:cNvSpPr/>
          <p:nvPr/>
        </p:nvSpPr>
        <p:spPr>
          <a:xfrm>
            <a:off x="219456" y="2505456"/>
            <a:ext cx="11740896" cy="923544"/>
          </a:xfrm>
          <a:prstGeom prst="rect">
            <a:avLst/>
          </a:prstGeom>
          <a:noFill/>
        </p:spPr>
        <p:txBody>
          <a:bodyPr wrap="none" lIns="0" tIns="0" rIns="0" bIns="0" rtlCol="0" anchor="b"/>
          <a:lstStyle/>
          <a:p>
            <a:pPr algn="ctr" latinLnBrk="1">
              <a:lnSpc>
                <a:spcPts val="6700"/>
              </a:lnSpc>
            </a:pP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专题十二</a:t>
            </a:r>
            <a:r>
              <a:rPr lang="en-US" altLang="zh-CN" sz="5400" b="1" i="0" dirty="0">
                <a:solidFill>
                  <a:srgbClr val="046EB6"/>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非连续性文本阅读</a:t>
            </a:r>
            <a:endParaRPr lang="en-US" altLang="zh-CN" sz="5400" dirty="0"/>
          </a:p>
        </p:txBody>
      </p:sp>
    </p:spTree>
  </p:cSld>
  <p:clrMapOvr>
    <a:masterClrMapping/>
  </p:clrMapOvr>
  <p:transition>
    <p:split dir="in"/>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75_1#033576266?sp=1&amp;vcp=1&amp;pid=d657240ab&amp;color=0,0,0&amp;vtp=1&amp;bbb=1&amp;hb=1"/>
          <p:cNvSpPr/>
          <p:nvPr/>
        </p:nvSpPr>
        <p:spPr>
          <a:xfrm>
            <a:off x="502920" y="1377000"/>
            <a:ext cx="11183112" cy="4610100"/>
          </a:xfrm>
          <a:prstGeom prst="rect">
            <a:avLst/>
          </a:prstGeom>
          <a:noFill/>
        </p:spPr>
        <p:txBody>
          <a:bodyPr wrap="none" lIns="0" tIns="0" rIns="0" bIns="0" rtlCol="0" anchor="t"/>
          <a:lstStyle/>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入开水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一边用茶筅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（xi</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n，</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炊帚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多用竹子做成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击拂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使水与茶末交融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并泛起茶沫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击拂数次</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一盏清香</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四溢的宋式热茶就出炉了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这个烹茶的过程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宋人称为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宋人精致的点茶技艺随后传入日本</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便成了现在我们还能看到的日本抹茶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日本</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类聚名物考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便承认</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茶道之起</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由宋传入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而在中国本土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元代后由于点茶法逐渐被泡茶法取代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点茶法基本失传</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今天我们只</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能通过传世的茶图来观察宋人的点茶过程了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宋人将点茶的技艺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发挥到极致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又形成了一种叫作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的高超茶艺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出色的分茶高手</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能够通过茶末</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与沸水的反应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在茶碗中冲出各种栩栩如生的图案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成书于北宋的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清异录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记述说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近世有下汤运匕</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别施</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妙诀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使汤纹水脉成物象者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禽兽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虫鱼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花草之属纤巧如画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但须臾即就散灭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此茶之变也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时人谓之</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茶百</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有点像今日咖啡馆玩的花式咖啡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利用咖啡与牛奶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巧克力的不同颜色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调配出有趣的图案</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元代后</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由于点茶法失传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分茶法不再盛行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经过后人不断研究探索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2009</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年在中国本土才发掘并恢复了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茶百戏</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一古老技艺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ct val="150000"/>
              </a:lnSpc>
            </a:pPr>
            <a:endParaRPr lang="en-US" altLang="zh-CN" dirty="0"/>
          </a:p>
        </p:txBody>
      </p:sp>
    </p:spTree>
  </p:cSld>
  <p:clrMapOvr>
    <a:masterClrMapping/>
  </p:clrMapOvr>
  <p:transition>
    <p:split dir="in"/>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75_1#033576266?sp=1&amp;vcp=1&amp;pid=d657240ab&amp;color=0,0,0&amp;vtp=1&amp;bbb=1&amp;hb=1"/>
          <p:cNvSpPr/>
          <p:nvPr/>
        </p:nvSpPr>
        <p:spPr>
          <a:xfrm>
            <a:off x="502920" y="2025335"/>
            <a:ext cx="11183112" cy="3284855"/>
          </a:xfrm>
          <a:prstGeom prst="rect">
            <a:avLst/>
          </a:prstGeom>
          <a:noFill/>
        </p:spPr>
        <p:txBody>
          <a:bodyPr wrap="none" lIns="0" tIns="0" rIns="0" bIns="0" rtlCol="0" anchor="t"/>
          <a:lstStyle/>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点茶对技艺的要求极高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点茶也特别适合用于竞技性的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斗茶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事实上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宋代斗茶之风盛行</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不论</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是下层社会的市井人物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还是上流社会的士大夫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只要有闲暇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都喜欢坐下来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摆上各种茶具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煮水点茶</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谁茶艺更高超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宋人斗茶主要是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斗色斗浮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色是指点出来的茶汤色泽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以纯白为上真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青白次之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灰白次之</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黄白又</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次之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浮则是指茶沫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要求点出来的茶沫乳白如瑞雪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并且咬盏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所谓咬盏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即茶沫如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乳雾汹涌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溢盏而起</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周回凝而不动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以咬盏最久者胜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茶汤的香气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味道也很重要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范仲淹的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和章岷从事斗茶歌</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就提到</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斗味斗香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斗余味兮轻醍醐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斗余香兮薄兰芷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选自吴钩《新民说·风雅宋：看得见的大宋文明》，有删改）</a:t>
            </a:r>
            <a:endParaRPr lang="en-US" altLang="zh-CN" dirty="0"/>
          </a:p>
        </p:txBody>
      </p:sp>
    </p:spTree>
  </p:cSld>
  <p:clrMapOvr>
    <a:masterClrMapping/>
  </p:clrMapOvr>
  <p:transition>
    <p:split dir="in"/>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75_2#033576266?sp=1&amp;vcp=1&amp;pid=d657240ab&amp;color=0,0,0&amp;vtp=1&amp;bt=1&amp;bbb=1&amp;hb=1"/>
          <p:cNvSpPr/>
          <p:nvPr/>
        </p:nvSpPr>
        <p:spPr>
          <a:xfrm>
            <a:off x="502920" y="1397955"/>
            <a:ext cx="11183112" cy="45421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材料二：</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不久前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中国传统制茶技艺及其相关习俗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入选人类非遗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围炉煮茶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这类新兴的吃茶方式逐渐风靡全国</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围炉煮茶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背后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茶文化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逐渐被年轻人认同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喜爱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某种程度上也是对传统茶文化的传承与创新</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吸引</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了众多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“95</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甚至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走进茶馆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学习和体验茶文化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带动茶馆业态出圈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市场看准围炉煮茶这一中式饮茶方式中蕴含的情绪价值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美团新兴玩乐项目负责人分析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她认为</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一方</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这个产品足够新奇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炭炉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茶壶和烤物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简简单单就能营造出中式传统生活的氛围感和仪式感</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满足年轻</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人拍照打卡的需求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另一方面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它提供了一种舒适温暖的社交方式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体验慢生活成为其核心要义</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更寄托了消</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费者对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岁月静好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的向往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围炉煮茶改变了年轻人对喝茶的认知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这类全新的饮茶文化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对于年轻人来说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消费压力不会很</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大家也更愿意去尝试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也许未来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年轻人会因这份体验喜欢上茶文化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那围炉煮茶的意义就达到了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摘自俱鹤飞《“围炉煮茶”火“出圈”，年轻人热捧的是什么？》，有删改）</a:t>
            </a:r>
            <a:endParaRPr lang="en-US" altLang="zh-CN" dirty="0"/>
          </a:p>
        </p:txBody>
      </p:sp>
    </p:spTree>
  </p:cSld>
  <p:clrMapOvr>
    <a:masterClrMapping/>
  </p:clrMapOvr>
  <p:transition>
    <p:split dir="in"/>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75_3#033576266?sp=1&amp;vcp=1&amp;pid=d657240ab&amp;color=0,0,0&amp;vtp=1&amp;bt=1&amp;bbb=1&amp;hb=1"/>
          <p:cNvSpPr/>
          <p:nvPr/>
        </p:nvSpPr>
        <p:spPr>
          <a:xfrm>
            <a:off x="502920" y="1185865"/>
            <a:ext cx="11183112" cy="49612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材料三：</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近年来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我国对非遗的保护支持力度不断加大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但是光保护是不够的</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在各种新文化和外来文化的冲击</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非遗要不断创新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紧跟时代的步伐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才不会被时代抛弃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非遗创新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新在工艺设计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就拿苗绣来说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如果在保留原有民族刺绣风格的基础上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结合现代审美</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设</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计新纹路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形成新风格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推出新样式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就能在一定程度上增加非遗走进大众视野的可能性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非遗创新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新在传播手段</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互联网的出现和发展打破了空间的桎梏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使得非遗能够为更多人了解和学习</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有许多自媒体博主就利用了短视频平台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向大众展示了很多传统手工技艺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非遗创新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新在创意整合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文创</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是近年来的一个热词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不妨从非遗文化中提取出关键元素</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于产品设计或广告设计中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通过创意设计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开发出具备审美和实用双重属性的文化产品</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比如很多博物馆已经</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将文物的创意设计放在了主攻位置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利用文物的原型加入现代时尚元素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就成了当下受到年轻人广泛追捧的</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潮文化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摘自冉昕怡《非遗创新，应“新”在何处？》，有删改）</a:t>
            </a:r>
            <a:endParaRPr lang="en-US" altLang="zh-CN" dirty="0"/>
          </a:p>
        </p:txBody>
      </p:sp>
    </p:spTree>
  </p:cSld>
  <p:clrMapOvr>
    <a:masterClrMapping/>
  </p:clrMapOvr>
  <p:transition>
    <p:split dir="in"/>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9_BD.76_1#cb17bf107?vcp=1&amp;pid=033576266&amp;color=0,0,0&amp;vtp=1&amp;bt=1&amp;bbb=1"/>
          <p:cNvSpPr/>
          <p:nvPr/>
        </p:nvSpPr>
        <p:spPr>
          <a:xfrm>
            <a:off x="502920" y="1809498"/>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4.结合上述材料，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判断下列有关茶艺知识的理解正确的一项(</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sz="1800" dirty="0"/>
          </a:p>
        </p:txBody>
      </p:sp>
      <p:sp>
        <p:nvSpPr>
          <p:cNvPr id="3" name="QC_9_AN.77_1#cb17bf107.bracket?vcp=1&amp;pid=033576266&amp;color=0,0,0&amp;vpa=18&amp;vtp=1"/>
          <p:cNvSpPr/>
          <p:nvPr/>
        </p:nvSpPr>
        <p:spPr>
          <a:xfrm>
            <a:off x="6572725" y="1796163"/>
            <a:ext cx="3190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9_BD.78_1#cb17bf107.choices?vcp=1&amp;pid=033576266&amp;color=0,0,0&amp;vtp=1&amp;bbb=1&amp;hb=1"/>
          <p:cNvSpPr/>
          <p:nvPr/>
        </p:nvSpPr>
        <p:spPr>
          <a:xfrm>
            <a:off x="502920" y="2217041"/>
            <a:ext cx="11183112" cy="328803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A.在中国茶艺史上，宋人的烹茶方式是独一无二的，它完全超越和取代了唐代的煮茶法，比元代形成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、流传至</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今的泡茶法更高明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.元代后由于点茶法逐渐被泡茶法取代，基本失传，现在我们在中国本土能体验到的茶百戏是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2009年才发掘并恢</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复的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.茶百戏是在分茶基础上用清水画画的艺术，茶汤中图案的形成与分茶时茶汤的泡沫有密切关系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，其瑰丽多变的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花纹受人喜爱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.宋人斗茶主要是“斗色斗浮”，茶汤色泽以纯白为上，点出来的茶沫要乳白如瑞雪，并且咬盏，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而茶汤的香气、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味道则并不那么重要</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9_AS.79_1#cb17bf107?vcp=1&amp;pid=033576266&amp;color=0,0,0&amp;vtp=1&amp;bt=1&amp;bbb=1&amp;hb=1"/>
          <p:cNvSpPr/>
          <p:nvPr/>
        </p:nvSpPr>
        <p:spPr>
          <a:xfrm>
            <a:off x="502920" y="2246315"/>
            <a:ext cx="11183112" cy="28657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本题考查理解材料内容的能力。A项有误，材料一第⑥段中提到“宋人的烹茶方式是独一无二的</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，是</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历史上的绝唱</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”，但并没有说它“完全超越和取代了唐代的煮茶法”，也没有说它“比元代形成</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、流传至今的泡茶</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法更高明</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”。选项曲解文意。B项正确。C项有误，结合材料一第⑨段中“宋人将点茶的技艺，发挥到极致</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，又形</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成了一种叫作</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‘分茶’的高超茶艺。出色的分茶高手，能够通过茶末与沸水的反应</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，在茶碗中冲出各种栩栩如生</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的图案</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”的内容可知，并不是“用清水画画”。D项有误，结合材料一第⑪段中“宋人斗茶主要是‘斗色斗浮</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’，色是</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指点出来的茶汤色泽</a:t>
            </a:r>
            <a:r>
              <a:rPr lang="en-US" altLang="zh-CN" sz="1800" b="1" i="0" dirty="0">
                <a:solidFill>
                  <a:srgbClr val="FF0000"/>
                </a:solidFill>
                <a:latin typeface="宋体" panose="02010600030101010101" pitchFamily="2" charset="-122"/>
                <a:ea typeface="宋体" panose="02010600030101010101" pitchFamily="2"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当然，茶汤的香气、味道也很重要”可知，选项中“香气、味道则并不那么重要</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”表述错</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误</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。故选B。</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80_1#fcf3dab1a?vcp=1&amp;pid=033576266&amp;color=0,0,0&amp;vtp=1&amp;bt=1&amp;bbb=1"/>
          <p:cNvSpPr/>
          <p:nvPr/>
        </p:nvSpPr>
        <p:spPr>
          <a:xfrm>
            <a:off x="502920" y="244405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5.材料一中画横线的A、B两处分别运用了什么说明方法？有何作用？（4分）</a:t>
            </a:r>
            <a:endParaRPr lang="en-US" altLang="zh-CN" sz="1800" dirty="0"/>
          </a:p>
        </p:txBody>
      </p:sp>
      <p:sp>
        <p:nvSpPr>
          <p:cNvPr id="3" name="QO_9_AN.81_1#fcf3dab1a?vcp=1&amp;pid=033576266&amp;color=0,0,0&amp;vtp=1&amp;bbb=1&amp;hb=1"/>
          <p:cNvSpPr/>
          <p:nvPr/>
        </p:nvSpPr>
        <p:spPr>
          <a:xfrm>
            <a:off x="502920" y="2842516"/>
            <a:ext cx="11183112" cy="20305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A处运用了引用、举例子的说明方法，引用了《东京梦华录》和《清明上河图》中的内容</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，有力地说</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明了</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“宋时的城市，满大街都是茶坊、茶肆”这一特点，使文章更加真实可信。</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处运用了作比较（引用或举例子也可，根据不同的说明方法具体分析）的说明方法，</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将宋人烹茶的方式和汉唐、</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元明时期的进行比较</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，从而突出说明“宋人的烹茶方式是独一无二的，是历史上的绝唱”这一特点</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，给读者留下</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更加鲜明而深刻的印象</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82_1#e48f6b29b?vcp=1&amp;pid=033576266&amp;color=0,0,0&amp;vtp=1&amp;bt=1&amp;bbb=1"/>
          <p:cNvSpPr/>
          <p:nvPr/>
        </p:nvSpPr>
        <p:spPr>
          <a:xfrm>
            <a:off x="502920" y="2244664"/>
            <a:ext cx="11183112" cy="354140"/>
          </a:xfrm>
          <a:prstGeom prst="rect">
            <a:avLst/>
          </a:prstGeom>
          <a:noFill/>
        </p:spPr>
        <p:txBody>
          <a:bodyPr wrap="none" lIns="0" tIns="0" rIns="0" bIns="0" rtlCol="0" anchor="t"/>
          <a:lstStyle/>
          <a:p>
            <a:pPr algn="l" latinLnBrk="1">
              <a:lnSpc>
                <a:spcPts val="3100"/>
              </a:lnSpc>
            </a:pP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6.材料一的作者吴钩是宋史研究者，也是知名畅销书作家，请结合材料具体内容，分析材料一的语言特点。（6分）</a:t>
            </a:r>
            <a:endParaRPr lang="en-US" altLang="zh-CN" sz="1800" spc="-50" dirty="0"/>
          </a:p>
        </p:txBody>
      </p:sp>
      <p:sp>
        <p:nvSpPr>
          <p:cNvPr id="3" name="QO_9_AN.83_1#e48f6b29b?vcp=1&amp;pid=033576266&amp;color=0,0,0&amp;vtp=1&amp;bbb=1&amp;hb=1"/>
          <p:cNvSpPr/>
          <p:nvPr/>
        </p:nvSpPr>
        <p:spPr>
          <a:xfrm>
            <a:off x="502920" y="2643126"/>
            <a:ext cx="11183112" cy="24496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①语言典雅优美。文中常引用古诗文，文白夹杂，增添了文章的文采和诗意</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。如文中引用宋人笔记</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南窗纪谈》与《萍洲可谈》来说明寻常的宋朝人家平常接待客人必用茶饮的习俗</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，引用苏轼的诗句来说明宋</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朝文人雅集品茶必不可少的特点</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。②语言通俗易懂，亲切自然。如文中使用“可以这么说吧”“难怪</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”等偏口语化</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的语言</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，还使用加引号的“粗暴”等网络词汇形容汉唐人的饮茶方法，十分接地气。③语言严谨科学。如</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“宋时的</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城市</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，满大街都是茶坊、茶肆，就如今天城市中几乎每一个热闹处都会有咖啡厅”中“几乎”表示限定</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，表明今天</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城市中每个热闹处基本上都会有咖啡厅</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，但不排除有些城市热闹处没有咖啡厅的可能，语言严谨而科学。（6分）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84_1#ce692c202?vcp=1&amp;pid=033576266&amp;color=0,0,0&amp;vtp=1&amp;bt=1&amp;bbb=1&amp;hb=1"/>
          <p:cNvSpPr/>
          <p:nvPr/>
        </p:nvSpPr>
        <p:spPr>
          <a:xfrm>
            <a:off x="502920" y="2240854"/>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7.“围炉煮茶”是传统茶艺的新玩法，近年来风靡全国，特别受到年轻人的热捧，请结合材料二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，谈谈你对这一现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象的看法</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dirty="0"/>
          </a:p>
        </p:txBody>
      </p:sp>
      <p:sp>
        <p:nvSpPr>
          <p:cNvPr id="3" name="QO_9_AN.85_1#ce692c202?vcp=1&amp;pid=033576266&amp;color=0,0,0&amp;vtp=1&amp;bbb=1&amp;hb=1"/>
          <p:cNvSpPr/>
          <p:nvPr/>
        </p:nvSpPr>
        <p:spPr>
          <a:xfrm>
            <a:off x="502920" y="3066036"/>
            <a:ext cx="11183112" cy="20305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【示例】我认为这种现象是积极有益的，值得肯定和提倡。首先，“围炉煮茶”受热捧</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，表明茶文化逐渐被年轻</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人认同和喜爱</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，这有利于我国传统茶艺文化的保护、传承和创新。其次，“围炉煮茶</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”一定程度上彰显了一种社</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会生活美学</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，在简单便捷而消费压力低的情况下，不失为一种当代生活美学的追求范式。最后，“围炉煮茶</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”爆</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火的原因之一是这种中式饮茶方式中蕴含着情绪价值</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，既能满足年轻人拍照打卡的需求</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，也能提供舒适温暖的</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慢生活体验</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。这种新式的饮茶文化，一定程度上能缓解现代人的生活压力，提升幸福感。（3分）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86_1#27f2a29a7?sp=1&amp;vcp=1&amp;pid=033576266&amp;color=0,0,0&amp;vtp=1&amp;bt=1&amp;bbb=1&amp;hb=1"/>
          <p:cNvSpPr/>
          <p:nvPr/>
        </p:nvSpPr>
        <p:spPr>
          <a:xfrm>
            <a:off x="502920" y="2219422"/>
            <a:ext cx="11183112" cy="28687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8.有人认为，当下年轻人对“围炉煮茶”的热捧会随时间推移而淡去，茶艺还是有失传的可能</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，而其他非遗文化也</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面临着相似的窘境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。请结合上述材料和生活体验，从下列宁波非遗文化中任选一种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，提几点保护和传承方面的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建议和举措</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.澥浦船鼓</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.蛟川走书</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.镇海虎头鞋</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我选择</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____，建议与举措：____</a:t>
            </a:r>
            <a:endParaRPr lang="en-US" altLang="zh-CN" dirty="0"/>
          </a:p>
        </p:txBody>
      </p:sp>
    </p:spTree>
  </p:cSld>
  <p:clrMapOvr>
    <a:masterClrMapping/>
  </p:clrMapOvr>
  <p:transition>
    <p:split dir="in"/>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目录1:077d59777?lid=0e2ce5149&amp;cid=0e2ce5149&amp;vtp=1&amp;bt=1&amp;bbb=1">
            <a:hlinkClick r:id="rId1" action="ppaction://hlinksldjump"/>
          </p:cNvPr>
          <p:cNvSpPr/>
          <p:nvPr/>
        </p:nvSpPr>
        <p:spPr>
          <a:xfrm>
            <a:off x="3666744" y="2121408"/>
            <a:ext cx="7196328" cy="612648"/>
          </a:xfrm>
          <a:prstGeom prst="rect">
            <a:avLst/>
          </a:prstGeom>
          <a:solidFill>
            <a:srgbClr val="BDD7EE"/>
          </a:solidFill>
        </p:spPr>
        <p:txBody>
          <a:bodyPr wrap="none" lIns="127000" tIns="127000" rIns="127000" bIns="127000" rtlCol="0" anchor="ctr"/>
          <a:lstStyle/>
          <a:p>
            <a:pPr marL="0" algn="ctr" latinLnBrk="1">
              <a:lnSpc>
                <a:spcPts val="3400"/>
              </a:lnSpc>
            </a:pPr>
            <a:r>
              <a:rPr lang="en-US" altLang="zh-CN" sz="28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altLang="zh-CN" sz="2800" dirty="0"/>
          </a:p>
        </p:txBody>
      </p:sp>
      <p:sp>
        <p:nvSpPr>
          <p:cNvPr id="3" name="C_1#目录1:077d59777?lid=c2e67145d&amp;cid=c2e67145d&amp;vtp=1&amp;bbb=1">
            <a:hlinkClick r:id="rId2" action="ppaction://hlinksldjump"/>
          </p:cNvPr>
          <p:cNvSpPr/>
          <p:nvPr/>
        </p:nvSpPr>
        <p:spPr>
          <a:xfrm>
            <a:off x="3666744" y="3090672"/>
            <a:ext cx="7196328" cy="612648"/>
          </a:xfrm>
          <a:prstGeom prst="rect">
            <a:avLst/>
          </a:prstGeom>
          <a:solidFill>
            <a:srgbClr val="BDD7EE"/>
          </a:solidFill>
        </p:spPr>
        <p:txBody>
          <a:bodyPr wrap="none" lIns="127000" tIns="127000" rIns="127000" bIns="127000" rtlCol="0" anchor="ctr"/>
          <a:lstStyle/>
          <a:p>
            <a:pPr marL="0" algn="ctr" latinLnBrk="1">
              <a:lnSpc>
                <a:spcPts val="3400"/>
              </a:lnSpc>
            </a:pPr>
            <a:r>
              <a:rPr lang="en-US" altLang="zh-CN" sz="28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主题突破练</a:t>
            </a:r>
            <a:endParaRPr lang="en-US" altLang="zh-CN" sz="2800" dirty="0"/>
          </a:p>
        </p:txBody>
      </p:sp>
      <p:sp>
        <p:nvSpPr>
          <p:cNvPr id="4" name="C_1#目录1:077d59777?lid=20d62653c&amp;cid=20d62653c&amp;vtp=1&amp;bbb=1">
            <a:hlinkClick r:id="rId3" action="ppaction://hlinksldjump"/>
          </p:cNvPr>
          <p:cNvSpPr/>
          <p:nvPr/>
        </p:nvSpPr>
        <p:spPr>
          <a:xfrm>
            <a:off x="3666744" y="4059936"/>
            <a:ext cx="7196328" cy="612648"/>
          </a:xfrm>
          <a:prstGeom prst="rect">
            <a:avLst/>
          </a:prstGeom>
          <a:solidFill>
            <a:srgbClr val="BDD7EE"/>
          </a:solidFill>
        </p:spPr>
        <p:txBody>
          <a:bodyPr wrap="none" lIns="127000" tIns="127000" rIns="127000" bIns="127000" rtlCol="0" anchor="ctr"/>
          <a:lstStyle/>
          <a:p>
            <a:pPr marL="0" algn="ctr" latinLnBrk="1">
              <a:lnSpc>
                <a:spcPts val="3400"/>
              </a:lnSpc>
            </a:pPr>
            <a:r>
              <a:rPr lang="en-US" altLang="zh-CN" sz="28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altLang="zh-CN" sz="2800" dirty="0"/>
          </a:p>
        </p:txBody>
      </p:sp>
    </p:spTree>
  </p:cSld>
  <p:clrMapOvr>
    <a:masterClrMapping/>
  </p:clrMapOvr>
  <p:transition>
    <p:split dir="in"/>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AN.87_1#27f2a29a7?vcp=1&amp;pid=033576266&amp;color=0,0,0&amp;vtp=1&amp;bt=1&amp;bbb=1&amp;hb=1"/>
          <p:cNvSpPr/>
          <p:nvPr/>
        </p:nvSpPr>
        <p:spPr>
          <a:xfrm>
            <a:off x="502920" y="2026383"/>
            <a:ext cx="11183112" cy="32878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【示例一】A</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开设澥浦船鼓非遗夜校课程，让更多人能参与和体验；可以将澥浦船鼓引入社区活动</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，丰富市民</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业余生活</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；通过拍摄澥浦船鼓的宣传片，并将其发布在新媒体平台上，让更多人深入了解。</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示例二】B</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可以将蛟川走书这一地方曲种和现代流行音乐相结合</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，创造出让年轻人更喜爱的新型地方戏曲形</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式</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；邀请蛟川走书非遗传承人进校园开设选修课，让学生体验曲艺之美；</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可以将蛟川走书表演拍摄成短视频，</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并将其发布在新媒体平台上</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，让更多人了解和喜爱。</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示例三】C</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邀请镇海虎头鞋手艺人进校开展讲座、授课活动；可以从镇海虎头鞋上提取其造型、</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色彩等元素，</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制作成冰箱贴</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、手机挂件等文创产品；通过网络直播课等方式在线教授镇海虎头鞋的制作方法</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，让更多对非遗</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文化感兴趣的人们</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，能便捷地学习和体验。（3分）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7367cd07c?vcp=1&amp;pid=48f8a1c58&amp;color=0,0,0&amp;vtp=1&amp;bt=1&amp;bbb=1"/>
          <p:cNvSpPr/>
          <p:nvPr/>
        </p:nvSpPr>
        <p:spPr>
          <a:xfrm>
            <a:off x="502920" y="896112"/>
            <a:ext cx="11183112" cy="36576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篇一</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［2024宁波模拟］</a:t>
            </a:r>
            <a:endParaRPr lang="en-US" altLang="zh-CN" sz="2400" dirty="0"/>
          </a:p>
        </p:txBody>
      </p:sp>
      <p:sp>
        <p:nvSpPr>
          <p:cNvPr id="3" name="QM_8_BD.88_1#22aa3a80d?sp=1&amp;vcp=1&amp;pid=7367cd07c&amp;color=0,0,0&amp;vtp=1&amp;bbb=1&amp;hb=1"/>
          <p:cNvSpPr/>
          <p:nvPr/>
        </p:nvSpPr>
        <p:spPr>
          <a:xfrm>
            <a:off x="502920" y="1270000"/>
            <a:ext cx="11183112" cy="32848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材料一：</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加快促进</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月光经济</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蓬勃发展</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我们还需要做什么</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发展</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月光经济</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要沿着城市特有的精神气质前行</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才能</a:t>
            </a:r>
            <a:endPar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真正具备活力与生气</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一些地方</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月光</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产品供给单一</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局限于餐饮</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购物</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旅游演艺</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灯会等城市夜间经济活动</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并没有充分考虑消费场景与自身文化结合</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只是将别人的经验照搬过来</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导致夜间景观浮于表面</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亮眼却不走心</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作为城市管理服务者</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应该防止割裂</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月光经济</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与城市特色文化底蕴的血脉联系</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于此而言</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月光经济</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考虑的是</a:t>
            </a:r>
            <a:endPar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城市转型升级</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一个城市仅着眼于夜间营业时间的延长是不够的</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还要充分在公共卫生</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市政管理</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安全保卫和应</a:t>
            </a:r>
            <a:endPar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急救援等城市公共服务上发力</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点亮城市夜色</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最终要靠城市文化和城市管理绵延不绝的支撑力量</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spc="-5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选自《发展“月光经济”还需要做什么》，有删改）</a:t>
            </a:r>
            <a:endParaRPr lang="en-US" altLang="zh-CN" dirty="0"/>
          </a:p>
        </p:txBody>
      </p:sp>
    </p:spTree>
  </p:cSld>
  <p:clrMapOvr>
    <a:masterClrMapping/>
  </p:clrMapOvr>
  <p:transition>
    <p:split dir="in"/>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88_2#22aa3a80d?sp=1&amp;vcp=1&amp;pid=7367cd07c&amp;color=0,0,0&amp;vtp=1&amp;bt=1&amp;bbb=1&amp;hb=1"/>
          <p:cNvSpPr/>
          <p:nvPr/>
        </p:nvSpPr>
        <p:spPr>
          <a:xfrm>
            <a:off x="502920" y="964885"/>
            <a:ext cx="11183112" cy="16084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材料二：</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杭州发布了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关于打造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不夜天堂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乐购杭州</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的实施方案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明确大力发展夜市经济</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夜市经济是伴</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随着城市化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现代化产生的一种经济现象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为了更好地助推杭州夜市经济发展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某网站发起夜游景点推荐</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有两千多人参与活动</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数百人参与推荐</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下面是精选出的网友们推荐的夜游胜地</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graphicFrame>
        <p:nvGraphicFramePr>
          <p:cNvPr id="62" name="QM_8_BD.88_3#22aa3a80d?colgroup=48&amp;vcp=1&amp;pid=7367cd07c&amp;color=0,0,0&amp;vtp=1&amp;bbb=1&amp;hb=1"/>
          <p:cNvGraphicFramePr>
            <a:graphicFrameLocks noGrp="1"/>
          </p:cNvGraphicFramePr>
          <p:nvPr/>
        </p:nvGraphicFramePr>
        <p:xfrm>
          <a:off x="502920" y="2691577"/>
          <a:ext cx="11164824" cy="3656838"/>
        </p:xfrm>
        <a:graphic>
          <a:graphicData uri="http://schemas.openxmlformats.org/drawingml/2006/table">
            <a:tbl>
              <a:tblPr/>
              <a:tblGrid>
                <a:gridCol w="11164824"/>
              </a:tblGrid>
              <a:tr h="1456690">
                <a:tc>
                  <a:txBody>
                    <a:bodyPr/>
                    <a:lstStyle/>
                    <a:p>
                      <a:pPr marL="0" indent="0" algn="l" latinLnBrk="1" hangingPunct="0">
                        <a:lnSpc>
                          <a:spcPts val="29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爱读书的柚子：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城市阳台</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又称杭州小外滩</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位于钱江新城核心区</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是赏夜景</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看灯光秀的绝佳观景台</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去了</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杭州城市阳台</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即使看不到汹涌澎湃的钱江潮</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你也不会沮丧</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因为这里本身就是一个很好的旅游目的地</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以休闲</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可以赏景</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可以购物</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这里的建筑豪华</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大气</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时尚</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能让你耳目一新</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如果运气好</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还可以看到晚</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霞映照下的粉色天际与江西</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江南岸若隐若现的彩虹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00074">
                <a:tc>
                  <a:txBody>
                    <a:bodyPr/>
                    <a:lstStyle/>
                    <a:p>
                      <a:pPr marL="0" indent="0" algn="l" latinLnBrk="1" hangingPunct="0">
                        <a:lnSpc>
                          <a:spcPts val="29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我家囡囡：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漫步在这里</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可见白墙黛瓦的两层小楼依河而立</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青石板的小巷记录着古往今来的变化</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许多原住</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民仍居住在此</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老巷</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老房</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老邻</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人间烟火里是杭州老底子的原味</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在大兜路</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你可以对着千年大运河静静</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发呆</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也可以听香积寺晨钟暮鼓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00074">
                <a:tc>
                  <a:txBody>
                    <a:bodyPr/>
                    <a:lstStyle/>
                    <a:p>
                      <a:pPr marL="0" indent="0" algn="l" latinLnBrk="1" hangingPunct="0">
                        <a:lnSpc>
                          <a:spcPts val="29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勇往直前：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杭州依山傍湖</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一路景色很美</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西湖的灯光在晚上显得格外的美好</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最忆是杭州</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则是西湖写给世</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界的一封情书</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以波澜起伏的西湖水为舞台</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淡妆浓抹总相宜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的西湖美景为背景</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在一个个演出中向世人</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呈现关于这片天地的神话和传说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3" name="QM_8_BD.88_4#22aa3a80d?colgroup=48&amp;vcp=1&amp;pid=7367cd07c&amp;color=0,0,0&amp;mp=1&amp;vtp=1&amp;bt=1&amp;bbb=1&amp;hb=1"/>
          <p:cNvGraphicFramePr>
            <a:graphicFrameLocks noGrp="1"/>
          </p:cNvGraphicFramePr>
          <p:nvPr/>
        </p:nvGraphicFramePr>
        <p:xfrm>
          <a:off x="502920" y="896112"/>
          <a:ext cx="11164824" cy="791464"/>
        </p:xfrm>
        <a:graphic>
          <a:graphicData uri="http://schemas.openxmlformats.org/drawingml/2006/table">
            <a:tbl>
              <a:tblPr/>
              <a:tblGrid>
                <a:gridCol w="11164824"/>
              </a:tblGrid>
              <a:tr h="791464">
                <a:tc>
                  <a:txBody>
                    <a:bodyPr/>
                    <a:lstStyle/>
                    <a:p>
                      <a:pPr marL="0" indent="0" algn="l" latinLnBrk="1" hangingPunct="0">
                        <a:lnSpc>
                          <a:spcPts val="31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我在水一方：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我推荐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富春山居号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游船</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富春山居号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就像富春江上的移动观景阳台</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站在游船顶层的露天甲</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30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板</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欣赏沿江夜景灯光秀</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奇幻的灯光与色彩在夜色中绽放出夺目的光彩</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那是件多么幸福的事啊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O_9_BD.89_1#c454967b8?vcp=1&amp;pid=22aa3a80d&amp;color=0,0,0&amp;vtp=1&amp;bbb=1"/>
          <p:cNvSpPr/>
          <p:nvPr/>
        </p:nvSpPr>
        <p:spPr>
          <a:xfrm>
            <a:off x="502920" y="1816100"/>
            <a:ext cx="11183112" cy="335090"/>
          </a:xfrm>
          <a:prstGeom prst="rect">
            <a:avLst/>
          </a:prstGeom>
          <a:noFill/>
        </p:spPr>
        <p:txBody>
          <a:bodyPr wrap="none" lIns="0" tIns="0" rIns="0" bIns="0" rtlCol="0" anchor="t"/>
          <a:lstStyle/>
          <a:p>
            <a:pPr algn="l" latinLnBrk="1">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1.阅读以上材料，给“月光经济”下一个定义。（2分）</a:t>
            </a:r>
            <a:endParaRPr lang="en-US" altLang="zh-CN" sz="1800" dirty="0"/>
          </a:p>
        </p:txBody>
      </p:sp>
      <p:sp>
        <p:nvSpPr>
          <p:cNvPr id="4" name="QO_9_AN.90_1#c454967b8?vcp=1&amp;pid=22aa3a80d&amp;color=0,0,0&amp;vtp=1&amp;bbb=1&amp;hb=1"/>
          <p:cNvSpPr/>
          <p:nvPr/>
        </p:nvSpPr>
        <p:spPr>
          <a:xfrm>
            <a:off x="502920" y="2197036"/>
            <a:ext cx="11183112" cy="728790"/>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【示例】“月光经济”即“夜市经济”，主要涉及餐饮、购物、旅游演艺、灯会等城市夜间经济活动</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，是伴随着城</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市化</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、现代化产生的一种经济现象。（2分）</a:t>
            </a:r>
            <a:endParaRPr lang="en-US" altLang="zh-CN" dirty="0"/>
          </a:p>
        </p:txBody>
      </p:sp>
      <p:sp>
        <p:nvSpPr>
          <p:cNvPr id="5" name="QO_9_BD.91_1#bbc6ecc62?vcp=1&amp;pid=22aa3a80d&amp;color=0,0,0&amp;vtp=1&amp;bbb=1&amp;hb=1"/>
          <p:cNvSpPr/>
          <p:nvPr/>
        </p:nvSpPr>
        <p:spPr>
          <a:xfrm>
            <a:off x="502920" y="2969577"/>
            <a:ext cx="11183112" cy="72879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2.材料一的结论是“点亮城市夜色，最终要靠城市文化和城市管理绵延不绝的支撑力量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”。为什么这个结论具有说</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服力</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？请结合材料一和材料二的内容简要分析。（4分）</a:t>
            </a:r>
            <a:endParaRPr lang="en-US" altLang="zh-CN" dirty="0"/>
          </a:p>
        </p:txBody>
      </p:sp>
      <p:sp>
        <p:nvSpPr>
          <p:cNvPr id="6" name="QO_9_AN.92_1#bbc6ecc62?vcp=1&amp;pid=22aa3a80d&amp;color=0,0,0&amp;vtp=1&amp;bbb=1&amp;hb=1"/>
          <p:cNvSpPr/>
          <p:nvPr/>
        </p:nvSpPr>
        <p:spPr>
          <a:xfrm>
            <a:off x="502920" y="3742118"/>
            <a:ext cx="11183112" cy="1122490"/>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材料首先提出了“月光经济”中存在的一些现实问题</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，然后进一步论述了问题背后的实质是管理者没有</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把握和发扬城市的文化特质</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，没有创设安全文明的秩序，无法满足居民和游客的需求。论述针对现状</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，分析有</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理有据</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，所以该结论具有说服力。（4分）</a:t>
            </a:r>
            <a:endParaRPr lang="en-US" altLang="zh-CN" dirty="0"/>
          </a:p>
        </p:txBody>
      </p:sp>
      <p:sp>
        <p:nvSpPr>
          <p:cNvPr id="7" name="QO_9_BD.93_1#2a6bb9f73?vcp=1&amp;pid=22aa3a80d&amp;color=0,0,0&amp;vtp=1&amp;bbb=1"/>
          <p:cNvSpPr/>
          <p:nvPr/>
        </p:nvSpPr>
        <p:spPr>
          <a:xfrm>
            <a:off x="502920" y="4902644"/>
            <a:ext cx="11183112" cy="335090"/>
          </a:xfrm>
          <a:prstGeom prst="rect">
            <a:avLst/>
          </a:prstGeom>
          <a:noFill/>
        </p:spPr>
        <p:txBody>
          <a:bodyPr wrap="none" lIns="0" tIns="0" rIns="0" bIns="0" rtlCol="0" anchor="t"/>
          <a:lstStyle/>
          <a:p>
            <a:pPr algn="l" latinLnBrk="1">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3.你觉得材料二中哪个夜游胜地最符合材料一中关于“月光经济”发展的建议？请说明理由。（3分）</a:t>
            </a:r>
            <a:endParaRPr lang="en-US" altLang="zh-CN" sz="1800" dirty="0"/>
          </a:p>
        </p:txBody>
      </p:sp>
      <p:sp>
        <p:nvSpPr>
          <p:cNvPr id="8" name="QO_9_AN.94_1#2a6bb9f73?vcp=1&amp;pid=22aa3a80d&amp;color=0,0,0&amp;vtp=1&amp;bbb=1&amp;hb=1"/>
          <p:cNvSpPr/>
          <p:nvPr/>
        </p:nvSpPr>
        <p:spPr>
          <a:xfrm>
            <a:off x="502920" y="5279707"/>
            <a:ext cx="11183112" cy="1122490"/>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【示例】我认为钱江新城城市阳台最符合“月光经济”发展的建议。材料一提出发展“月光经济</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”要沿着城市特有</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的精神气质前行</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。钱江新城城市阳台可以休闲、赏景、购物，是一个多元化、多样化的夜间旅游文化空间</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，能</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满足人们个性化的消费需求</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，也符合杭州的地理与文化特色。（3分）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wipe(left)">
                                      <p:cBhvr>
                                        <p:cTn id="18" dur="500"/>
                                        <p:tgtEl>
                                          <p:spTgt spid="6">
                                            <p:bg/>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wipe(left)">
                                      <p:cBhvr>
                                        <p:cTn id="21" dur="500"/>
                                        <p:tgtEl>
                                          <p:spTgt spid="6">
                                            <p:txEl>
                                              <p:pRg st="0" end="0"/>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Effect transition="in" filter="wipe(left)">
                                      <p:cBhvr>
                                        <p:cTn id="24" dur="500"/>
                                        <p:tgtEl>
                                          <p:spTgt spid="6">
                                            <p:txEl>
                                              <p:pRg st="1" end="1"/>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animEffect transition="in" filter="wipe(left)">
                                      <p:cBhvr>
                                        <p:cTn id="27" dur="500"/>
                                        <p:tgtEl>
                                          <p:spTgt spid="6">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bg/>
                                          </p:spTgt>
                                        </p:tgtEl>
                                        <p:attrNameLst>
                                          <p:attrName>style.visibility</p:attrName>
                                        </p:attrNameLst>
                                      </p:cBhvr>
                                      <p:to>
                                        <p:strVal val="visible"/>
                                      </p:to>
                                    </p:set>
                                    <p:animEffect transition="in" filter="wipe(left)">
                                      <p:cBhvr>
                                        <p:cTn id="32" dur="500"/>
                                        <p:tgtEl>
                                          <p:spTgt spid="8">
                                            <p:bg/>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animEffect transition="in" filter="wipe(left)">
                                      <p:cBhvr>
                                        <p:cTn id="35" dur="500"/>
                                        <p:tgtEl>
                                          <p:spTgt spid="8">
                                            <p:txEl>
                                              <p:pRg st="0" end="0"/>
                                            </p:txEl>
                                          </p:spTgt>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8">
                                            <p:txEl>
                                              <p:pRg st="1" end="1"/>
                                            </p:txEl>
                                          </p:spTgt>
                                        </p:tgtEl>
                                        <p:attrNameLst>
                                          <p:attrName>style.visibility</p:attrName>
                                        </p:attrNameLst>
                                      </p:cBhvr>
                                      <p:to>
                                        <p:strVal val="visible"/>
                                      </p:to>
                                    </p:set>
                                    <p:animEffect transition="in" filter="wipe(left)">
                                      <p:cBhvr>
                                        <p:cTn id="38" dur="500"/>
                                        <p:tgtEl>
                                          <p:spTgt spid="8">
                                            <p:txEl>
                                              <p:pRg st="1" end="1"/>
                                            </p:txEl>
                                          </p:spTgt>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8">
                                            <p:txEl>
                                              <p:pRg st="2" end="2"/>
                                            </p:txEl>
                                          </p:spTgt>
                                        </p:tgtEl>
                                        <p:attrNameLst>
                                          <p:attrName>style.visibility</p:attrName>
                                        </p:attrNameLst>
                                      </p:cBhvr>
                                      <p:to>
                                        <p:strVal val="visible"/>
                                      </p:to>
                                    </p:set>
                                    <p:animEffect transition="in" filter="wipe(left)">
                                      <p:cBhvr>
                                        <p:cTn id="41"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8213dd213?vcp=1&amp;pid=48f8a1c58&amp;color=0,0,0&amp;vtp=1&amp;bt=1&amp;bbb=1"/>
          <p:cNvSpPr/>
          <p:nvPr/>
        </p:nvSpPr>
        <p:spPr>
          <a:xfrm>
            <a:off x="502920" y="896112"/>
            <a:ext cx="11183112" cy="36576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新素材</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［2024宁波江北区一模］</a:t>
            </a:r>
            <a:endParaRPr lang="en-US" altLang="zh-CN" sz="2400" dirty="0"/>
          </a:p>
        </p:txBody>
      </p:sp>
      <p:sp>
        <p:nvSpPr>
          <p:cNvPr id="3" name="QM_8_BD.95_1#616d7d8fd?sp=1&amp;vcp=1&amp;pid=8213dd213&amp;color=0,0,0&amp;vtp=1&amp;bbb=1"/>
          <p:cNvSpPr/>
          <p:nvPr/>
        </p:nvSpPr>
        <p:spPr>
          <a:xfrm>
            <a:off x="502920" y="1270000"/>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材料一：</a:t>
            </a:r>
            <a:endParaRPr lang="en-US" altLang="zh-CN" sz="1800" dirty="0"/>
          </a:p>
        </p:txBody>
      </p:sp>
      <p:sp>
        <p:nvSpPr>
          <p:cNvPr id="4" name="QM_8_BD.95_2#616d7d8fd?sp=1&amp;vcp=1&amp;pid=8213dd213&amp;color=0,0,0&amp;vtp=1&amp;bbb=1&amp;hb=1"/>
          <p:cNvSpPr/>
          <p:nvPr/>
        </p:nvSpPr>
        <p:spPr>
          <a:xfrm>
            <a:off x="502920" y="1671955"/>
            <a:ext cx="11183112" cy="4610100"/>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关于“I人E人”的相关阅读</a:t>
            </a:r>
            <a:endParaRPr lang="en-US" altLang="zh-CN" sz="1800" dirty="0"/>
          </a:p>
          <a:p>
            <a:pPr latinLnBrk="1">
              <a:lnSpc>
                <a:spcPts val="33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2023</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年十大网络流行语之一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它来自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“MBTI”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人格测试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是内倾型性格者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是外倾型</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性格者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MBTI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全名叫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迈尔斯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布里格斯类型指标</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（Myers-Briɡɡs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Type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Indic</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tor，MBTI</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据传是由美国作家伊莎</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贝尔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布里格斯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迈尔斯和她的母亲凯瑟琳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库克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布里格斯共同制定的一种人格类型理论模型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这个指标以心理学家卡尔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荣格的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种人格理论为基础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划分出四个维度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注意力方向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认知方式</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判断</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方式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生活方式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每个维度还有两个方向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注意力方向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分为外倾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和内倾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认知方式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分为实感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S）</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和直觉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（N），“</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判断方式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分为理智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和感性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生活方式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分为判断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（J）</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和理解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（P），</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以此衍生出</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16</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种不同倾向的人格模式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之所以年轻人会沉迷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MBTI，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乃至将它作为行为指导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总的来说还是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巴纳姆效应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的作用</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以及同理心和归</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属感的影响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巴纳姆效应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每个人都会很容易相信一个笼统的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一般性的人格描述特别适合他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ct val="150000"/>
              </a:lnSpc>
            </a:pPr>
            <a:endParaRPr lang="en-US" altLang="zh-CN" dirty="0"/>
          </a:p>
        </p:txBody>
      </p:sp>
    </p:spTree>
  </p:cSld>
  <p:clrMapOvr>
    <a:masterClrMapping/>
  </p:clrMapOvr>
  <p:transition>
    <p:split dir="in"/>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95_2#616d7d8fd?sp=1&amp;vcp=1&amp;pid=8213dd213&amp;color=0,0,0&amp;vtp=1&amp;bbb=1&amp;hb=1"/>
          <p:cNvSpPr/>
          <p:nvPr/>
        </p:nvSpPr>
        <p:spPr>
          <a:xfrm>
            <a:off x="502920" y="1171895"/>
            <a:ext cx="11183112" cy="4961255"/>
          </a:xfrm>
          <a:prstGeom prst="rect">
            <a:avLst/>
          </a:prstGeom>
          <a:noFill/>
        </p:spPr>
        <p:txBody>
          <a:bodyPr wrap="none" lIns="0" tIns="0" rIns="0" bIns="0" rtlCol="0" anchor="t"/>
          <a:lstStyle/>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就比如说处女座爱整洁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有强迫症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很多九月份出生的人就会认为说的就是自己</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但其实人很少有不爱整</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洁的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而强迫症就更宽泛了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虽然我们大部分人都不属于医学上对强迫症的概念</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但看到</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App</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右上角的红点就想</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出门时总要反复检查门锁这类类似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强迫症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总会有一款和你的日常生活沾边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人们总是渴望了解自己的内心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并沉迷于在茫茫人海中寻找同自己相似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且能理解自己的人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MBTI</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正好满</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足了这个需求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简单来说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就是人们通过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MBTI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测试拓展了一些自我觉察能力</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增强了自我认同感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要注意的一点是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，MBTI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的科学性一直很值得商榷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毕竟人格测试真正揭示的是偏好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而不是内心的东西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MBTI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是否有严谨的心理学理论背景</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但归根结</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它也只是一种心理测试罢了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此外</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一些科学家还担心人们会因此给自己或他人贴上标签</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从而限制了社交圈</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并放弃改变性格的可能性</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spc="-5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昆士兰大学心理学教授亚历山大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哈斯拉姆曾这样比喻对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MBTI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过度沉迷这件事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如果你试图通过</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MBTI</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来解</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开自我的奥秘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就好像你希望通过观看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摩登原始人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这一动画片了解石器时代一样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选自“科普中国”公众号2023年9月17日，有删改）</a:t>
            </a:r>
            <a:endParaRPr lang="en-US" altLang="zh-CN" dirty="0"/>
          </a:p>
        </p:txBody>
      </p:sp>
    </p:spTree>
  </p:cSld>
  <p:clrMapOvr>
    <a:masterClrMapping/>
  </p:clrMapOvr>
  <p:transition>
    <p:split dir="in"/>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95_3#616d7d8fd?sp=1&amp;vcp=1&amp;pid=8213dd213&amp;color=0,0,0&amp;vtp=1&amp;bt=1&amp;bbb=1&amp;hb=1"/>
          <p:cNvSpPr/>
          <p:nvPr/>
        </p:nvSpPr>
        <p:spPr>
          <a:xfrm>
            <a:off x="502920" y="1179515"/>
            <a:ext cx="11183112" cy="49612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材料二：</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近年来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，MBTI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更是成为一种社交谈资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它提供了一种共同的语言和框架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通过分享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MBTI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类型</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我们可能</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感到更容易找到共鸣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并在社交群体中找到类似的人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这种共鸣可以加强社交关系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并在群体中建立更强烈的认同感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这一点带来了一个非常正面的效果</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它消</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解不同性格之间的偏见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人们在传统上可能会觉得内向是不好的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外向才是好的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情感化是不好的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理性才是好的</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但在</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MBTI</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体系里面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，16</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种类型是没有高下优劣之分的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它们只是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而没有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这就给了许多人展示自己的勇气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我们可能不太愿意说自己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内向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但我们可以说自己是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我们可能</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不太愿意说自己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无计划</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但我们可以说自己是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“P</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这是一个很大的进步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也是一个非常有意义的事情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它使得每一个人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都能够直视自己的性格</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消解了性</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格在社会语境里的好坏与预设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选自“语言服务”公众号2024年3月31日，有删改）</a:t>
            </a:r>
            <a:endParaRPr lang="en-US" altLang="zh-CN" dirty="0"/>
          </a:p>
        </p:txBody>
      </p:sp>
    </p:spTree>
  </p:cSld>
  <p:clrMapOvr>
    <a:masterClrMapping/>
  </p:clrMapOvr>
  <p:transition>
    <p:split dir="in"/>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95_4#616d7d8fd?sp=1&amp;vcp=1&amp;pid=8213dd213&amp;color=0,0,0&amp;vtp=1&amp;bt=1&amp;bbb=1&amp;hb=1"/>
          <p:cNvSpPr/>
          <p:nvPr/>
        </p:nvSpPr>
        <p:spPr>
          <a:xfrm>
            <a:off x="502920" y="900000"/>
            <a:ext cx="11183112" cy="5459730"/>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材料三：</a:t>
            </a:r>
            <a:endParaRPr lang="en-US" altLang="zh-CN" sz="1800" dirty="0"/>
          </a:p>
          <a:p>
            <a:pPr latinLnBrk="1">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前段时间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某餐饮连锁店将客人等位区划分为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区和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区在网络上引起了热议</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一时间登顶各大平台</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热搜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网友无语道</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吃个火锅还要分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一些公司在员工面试问卷中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也会出现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MBTI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类型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这种问题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并以此作为是否录用的参考标准之一</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对此很多网友表达了各自看法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网友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飞鸟晴晴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怎么现在干个啥都能被归为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网友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单眼皮小帅</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能不能不要到处贴标签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到处定义他人是很不礼貌的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也是片面的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1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表达的更多是倾向性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一个人不可能绝对外向或绝对内向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在不同时刻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不同场合</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会有不同的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网友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小狗年糕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我上班时会自动变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努力与同事愉快地工作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完成各项任务指标</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下班后又会变</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独处的时间我用来给自己充电</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网友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布腊拉卡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人有时会变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和身边相处的朋友有关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网友</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WellDone</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我大学同学看他朋友圈一直觉得他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MBTI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没想到测出来却是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心理专家表示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，MBTI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人格类型测试只是认识自己的一种工具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一个人在不同的年龄段</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不同的环境下</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呈现截然不同的状态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年轻人可以通过人格类型测试了解自己擅长什么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不擅长什么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扬长避短</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减少因不自</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知带来的无谓内耗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也可以有针对性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有计划地突破不擅长的方面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完善自我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选自《石狮日报》2023年11月22日，有删改）</a:t>
            </a:r>
            <a:endParaRPr lang="en-US" altLang="zh-CN" dirty="0"/>
          </a:p>
        </p:txBody>
      </p:sp>
    </p:spTree>
  </p:cSld>
  <p:clrMapOvr>
    <a:masterClrMapping/>
  </p:clrMapOvr>
  <p:transition>
    <p:split dir="in"/>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9_BD.96_1#f4fb062b3?vcp=1&amp;pid=616d7d8fd&amp;color=0,0,0&amp;vtp=1&amp;bt=1&amp;bbb=1"/>
          <p:cNvSpPr/>
          <p:nvPr/>
        </p:nvSpPr>
        <p:spPr>
          <a:xfrm>
            <a:off x="502920" y="1398558"/>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4.根据上面三则材料的阅读，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下列说法正确的一项是(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sz="1800" dirty="0"/>
          </a:p>
        </p:txBody>
      </p:sp>
      <p:sp>
        <p:nvSpPr>
          <p:cNvPr id="3" name="QC_9_AN.97_1#f4fb062b3.bracket?vcp=1&amp;pid=616d7d8fd&amp;color=0,0,0&amp;vpa=19&amp;vtp=1"/>
          <p:cNvSpPr/>
          <p:nvPr/>
        </p:nvSpPr>
        <p:spPr>
          <a:xfrm>
            <a:off x="5886926" y="1385223"/>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9_BD.98_1#f4fb062b3.choices?vcp=1&amp;pid=616d7d8fd&amp;color=0,0,0&amp;vtp=1&amp;bbb=1"/>
          <p:cNvSpPr/>
          <p:nvPr/>
        </p:nvSpPr>
        <p:spPr>
          <a:xfrm>
            <a:off x="502920" y="1806101"/>
            <a:ext cx="11183112" cy="16114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A.“I人”“E人”源自MBTI测试中“注意力方向”的两种人格倾向，有高下优劣之分。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.“I人”“E人”的分类，已成为流行，受到普遍的喜欢和认同。</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.MBTI测试的科学性和稳定性是让许多人愿意相信的重要原因。</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.MBTI测试只是一种心理测试，只是认识自己的一种工具，不能以“I人”“E人”对人进行简单的区分定义。</a:t>
            </a:r>
            <a:endParaRPr lang="en-US" altLang="zh-CN" sz="1800" dirty="0"/>
          </a:p>
        </p:txBody>
      </p:sp>
      <p:sp>
        <p:nvSpPr>
          <p:cNvPr id="5" name="QC_9_AS.99_1#f4fb062b3?vcp=1&amp;pid=616d7d8fd&amp;color=0,0,0&amp;vtp=1&amp;bbb=1&amp;hb=1"/>
          <p:cNvSpPr/>
          <p:nvPr/>
        </p:nvSpPr>
        <p:spPr>
          <a:xfrm>
            <a:off x="502920" y="3454117"/>
            <a:ext cx="11183112" cy="24466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本题考查理解和分析材料内容的能力。A项有误，材料二提到“但在MBTI的体系里面，</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16种类型是没</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有高下优劣之分的</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，它们只是‘不同’，而没有‘好坏’”，选项表述与原文不符。B项有误</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，结合材料三部分网友的</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观点来看</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，并非所有人都认同“I人”“E人”的分类。C项有误，结合材料一“之所以年轻人会</a:t>
            </a:r>
            <a:r>
              <a:rPr lang="en-US" altLang="zh-CN" sz="1800" b="1" i="0" dirty="0">
                <a:solidFill>
                  <a:srgbClr val="FF0000"/>
                </a:solidFill>
                <a:latin typeface="宋体" panose="02010600030101010101" pitchFamily="2" charset="-122"/>
                <a:ea typeface="宋体" panose="02010600030101010101" pitchFamily="2" charset="-122"/>
                <a:cs typeface="Times New Roman" panose="02020603050405020304" pitchFamily="34" charset="-120"/>
              </a:rPr>
              <a:t>……</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归属感的影响”</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不过，要注意的一点是，MBTI的科学性一直很值得商榷”和材料三“心理专家表示，</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MBTI人格类型测试只是</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认识自己的一种工具</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，一个人在不同的年龄段、不同的环境下，会呈现截然不同的状态”可知</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，选项表述与原文</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不符</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。D项正确。故选D。</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wipe(left)">
                                      <p:cBhvr>
                                        <p:cTn id="27" dur="500"/>
                                        <p:tgtEl>
                                          <p:spTgt spid="5">
                                            <p:txEl>
                                              <p:pRg st="3" end="3"/>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wipe(left)">
                                      <p:cBhvr>
                                        <p:cTn id="30" dur="500"/>
                                        <p:tgtEl>
                                          <p:spTgt spid="5">
                                            <p:txEl>
                                              <p:pRg st="4" end="4"/>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wipe(left)">
                                      <p:cBhvr>
                                        <p:cTn id="33"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9_BD.100_1#0baaf15e5?vcp=1&amp;pid=616d7d8fd&amp;color=0,0,0&amp;vtp=1&amp;bt=1&amp;bbb=1"/>
          <p:cNvSpPr/>
          <p:nvPr/>
        </p:nvSpPr>
        <p:spPr>
          <a:xfrm>
            <a:off x="502920" y="1810039"/>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5.下列对三则材料的分析，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不正确的一项是(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sz="1800" dirty="0"/>
          </a:p>
        </p:txBody>
      </p:sp>
      <p:sp>
        <p:nvSpPr>
          <p:cNvPr id="3" name="QC_9_AN.101_1#0baaf15e5.bracket?vcp=1&amp;pid=616d7d8fd&amp;color=0,0,0&amp;vpa=20&amp;vtp=1"/>
          <p:cNvSpPr/>
          <p:nvPr/>
        </p:nvSpPr>
        <p:spPr>
          <a:xfrm>
            <a:off x="4972526" y="1796704"/>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9_BD.102_1#0baaf15e5.choices?vcp=1&amp;pid=616d7d8fd&amp;color=0,0,0&amp;vtp=1&amp;bbb=1"/>
          <p:cNvSpPr/>
          <p:nvPr/>
        </p:nvSpPr>
        <p:spPr>
          <a:xfrm>
            <a:off x="502920" y="2217582"/>
            <a:ext cx="11183112" cy="16114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A.材料一介绍了什么是MBTI，并分析了很多人愿意相信MBTI的原因。</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.材料二介绍了分享MBTI类型的正面效果和积极意义。</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.材料三从不同角度旗帜鲜明地表达了对MBTI人格测试的全盘否定。</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.材料一和材料二都提到了MBTI人格测试对增强自我认同感的作用。</a:t>
            </a:r>
            <a:endParaRPr lang="en-US" altLang="zh-CN" sz="1800" dirty="0"/>
          </a:p>
        </p:txBody>
      </p:sp>
      <p:sp>
        <p:nvSpPr>
          <p:cNvPr id="5" name="QC_9_AS.103_1#0baaf15e5?vcp=1&amp;pid=616d7d8fd&amp;color=0,0,0&amp;vtp=1&amp;bbb=1&amp;hb=1"/>
          <p:cNvSpPr/>
          <p:nvPr/>
        </p:nvSpPr>
        <p:spPr>
          <a:xfrm>
            <a:off x="502920" y="3865596"/>
            <a:ext cx="11183112" cy="16084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本题考查理解和分析材料内容的能力。C项有误，结合材料三</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“年轻人可以通过人格类型测试了解自</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己擅长什么</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、不擅长什么，扬长避短，减少因不自知带来的无谓内耗，也可以有针对性</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、有计划地突破不擅长</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的方面</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，完善自我”，可以看出材料三认可MBTI人格测试存在积极作用，并非表达对</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MBTI人格测试的全盘否</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定</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。故选C。</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wipe(left)">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0e2ce5149.fixed?vcp=1&amp;pid=077d59777&amp;color=4,110,182&amp;vtp=1&amp;bbb=1"/>
          <p:cNvSpPr/>
          <p:nvPr/>
        </p:nvSpPr>
        <p:spPr>
          <a:xfrm>
            <a:off x="219456" y="2505456"/>
            <a:ext cx="11740896" cy="923544"/>
          </a:xfrm>
          <a:prstGeom prst="rect">
            <a:avLst/>
          </a:prstGeom>
          <a:noFill/>
        </p:spPr>
        <p:txBody>
          <a:bodyPr wrap="none" lIns="0" tIns="0" rIns="0" bIns="0" rtlCol="0" anchor="b"/>
          <a:lstStyle/>
          <a:p>
            <a:pPr algn="ctr" latinLnBrk="1">
              <a:lnSpc>
                <a:spcPts val="6700"/>
              </a:lnSpc>
            </a:pP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5400" b="1" i="0" dirty="0">
                <a:solidFill>
                  <a:srgbClr val="046EB6"/>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浙江真题诊断练</a:t>
            </a:r>
            <a:endParaRPr lang="en-US" altLang="zh-CN" sz="5400" dirty="0"/>
          </a:p>
        </p:txBody>
      </p:sp>
    </p:spTree>
  </p:cSld>
  <p:clrMapOvr>
    <a:masterClrMapping/>
  </p:clrMapOvr>
  <p:transition>
    <p:split dir="in"/>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9_BD.104_1#bcb2b5968?vcp=1&amp;pid=616d7d8fd&amp;color=0,0,0&amp;vtp=1&amp;bt=1&amp;bbb=1"/>
          <p:cNvSpPr/>
          <p:nvPr/>
        </p:nvSpPr>
        <p:spPr>
          <a:xfrm>
            <a:off x="502920" y="1603123"/>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6.关于三则材料中的事例或引用的作用，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以下说法正确的一项是(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sz="1800" dirty="0"/>
          </a:p>
        </p:txBody>
      </p:sp>
      <p:sp>
        <p:nvSpPr>
          <p:cNvPr id="3" name="QC_9_AN.105_1#bcb2b5968.bracket?vcp=1&amp;pid=616d7d8fd&amp;color=0,0,0&amp;vpa=21&amp;vtp=1"/>
          <p:cNvSpPr/>
          <p:nvPr/>
        </p:nvSpPr>
        <p:spPr>
          <a:xfrm>
            <a:off x="7029925" y="1589788"/>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9_BD.106_1#bcb2b5968.choices?vcp=1&amp;pid=616d7d8fd&amp;color=0,0,0&amp;vtp=1&amp;bbb=1&amp;hb=1"/>
          <p:cNvSpPr/>
          <p:nvPr/>
        </p:nvSpPr>
        <p:spPr>
          <a:xfrm>
            <a:off x="502920" y="2010666"/>
            <a:ext cx="11183112" cy="244983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A.材料一以“处女座爱整洁，有强迫症”为例，阐述了MBTI测试的准确性。</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.材料一引用昆士兰大学心理学教授的话，表达了MBTI测试能够解开自我奥秘的观点。</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.材料二以“我们可能不太愿意说自己‘内向’，但我们可以说自己是‘I人’</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”为例，证明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MBTI测试可以带给人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勇气</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，从中找到逃避自我改变的借口。</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.材料三以“某餐饮连锁店将客人等位区划分为‘I人’区和‘E人’区”“一些公司在员工录用中参考MBTI类型”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等事例，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引出了不能给人贴标签</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、不能片面定义他人的相关评论。</a:t>
            </a:r>
            <a:endParaRPr lang="en-US" altLang="zh-CN" dirty="0"/>
          </a:p>
        </p:txBody>
      </p:sp>
      <p:sp>
        <p:nvSpPr>
          <p:cNvPr id="5" name="QC_9_AS.107_1#bcb2b5968?vcp=1&amp;pid=616d7d8fd&amp;color=0,0,0&amp;vtp=1&amp;bbb=1&amp;hb=1"/>
          <p:cNvSpPr/>
          <p:nvPr/>
        </p:nvSpPr>
        <p:spPr>
          <a:xfrm>
            <a:off x="502920" y="4483992"/>
            <a:ext cx="11183112" cy="11893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本题考查理解和分析材料内容的能力。A项有误，材料一以“处女座爱整洁，有强迫症”为例</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，阐述了</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MBTI</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测试并不完全准确。B项有误，材料一引用昆士兰大学心理学教授的话，表达了不提倡对</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MBTI过度沉迷</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的观点</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。C项有误，文中并未提及MBTI测试给人“从中找到逃避自我改变的借口”，于文无据。D项正确。故选D。</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aa67aac89?vcp=1&amp;pid=0cf094fb4&amp;color=0,0,0&amp;vtp=1&amp;bt=1&amp;bbb=1&amp;hb=1"/>
          <p:cNvSpPr/>
          <p:nvPr/>
        </p:nvSpPr>
        <p:spPr>
          <a:xfrm>
            <a:off x="502920" y="886968"/>
            <a:ext cx="11183112" cy="1463040"/>
          </a:xfrm>
          <a:prstGeom prst="rect">
            <a:avLst/>
          </a:prstGeom>
          <a:noFill/>
        </p:spPr>
        <p:txBody>
          <a:bodyPr wrap="none" lIns="0" tIns="0" rIns="0" bIns="0" rtlCol="0" anchor="ctr"/>
          <a:lstStyle/>
          <a:p>
            <a:pPr algn="l" latinLnBrk="1">
              <a:lnSpc>
                <a:spcPts val="2900"/>
              </a:lnSpc>
            </a:pPr>
            <a:r>
              <a:rPr lang="en-US" altLang="zh-CN" sz="2400" b="1"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篇一</a:t>
            </a:r>
            <a:r>
              <a:rPr lang="en-US" altLang="zh-CN" sz="2400" b="1"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［2024宁波余姚市适应性模拟］每年4月，宁波一些公园里、路上就会飘起</a:t>
            </a:r>
            <a:r>
              <a:rPr lang="en-US" altLang="zh-CN" sz="2400" b="1"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“雪</a:t>
            </a:r>
            <a:endParaRPr lang="en-US" altLang="zh-CN" sz="2400" b="1"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花</a:t>
            </a:r>
            <a:r>
              <a:rPr lang="en-US" altLang="zh-CN" sz="2400" b="1"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”，这些“雪花”其实是杨柳飞絮。为了让更多同学了解飞絮的相关知识</a:t>
            </a:r>
            <a:r>
              <a:rPr lang="en-US" altLang="zh-CN" sz="2400" b="1"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，学校打算以</a:t>
            </a:r>
            <a:endParaRPr lang="en-US" altLang="zh-CN" sz="2400" b="1"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400" b="1"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飞絮那些事儿”为主题，策划一期宣传栏目。请阅读下面材料，参与活动。（12分）</a:t>
            </a:r>
            <a:endParaRPr lang="en-US" altLang="zh-CN" sz="2400" spc="-50" dirty="0"/>
          </a:p>
        </p:txBody>
      </p:sp>
      <p:pic>
        <p:nvPicPr>
          <p:cNvPr id="3" name="QM_8_BD.108_1#72b4da0ca?htil=7&amp;vcp=1&amp;pid=aa67aac89&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379301" y="2426208"/>
            <a:ext cx="2176272" cy="24048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M_8_BD.108_2#72b4da0ca?htil=7&amp;sp=1&amp;vcp=1&amp;pid=aa67aac89&amp;color=0,0,0&amp;vtp=1&amp;bbb=1&amp;hs=1"/>
          <p:cNvSpPr/>
          <p:nvPr/>
        </p:nvSpPr>
        <p:spPr>
          <a:xfrm>
            <a:off x="502920" y="2362200"/>
            <a:ext cx="8878824" cy="351155"/>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材料一：</a:t>
            </a:r>
            <a:endParaRPr lang="en-US" altLang="zh-CN" sz="1800" dirty="0"/>
          </a:p>
        </p:txBody>
      </p:sp>
      <p:sp>
        <p:nvSpPr>
          <p:cNvPr id="5" name="QM_8_BD.108_3#72b4da0ca?htil=7&amp;sp=1&amp;vcp=1&amp;pid=aa67aac89&amp;color=0,0,0&amp;vtp=1&amp;bbb=1&amp;hb=1&amp;hs=1"/>
          <p:cNvSpPr/>
          <p:nvPr/>
        </p:nvSpPr>
        <p:spPr>
          <a:xfrm>
            <a:off x="502920" y="2764155"/>
            <a:ext cx="8878824" cy="2027555"/>
          </a:xfrm>
          <a:prstGeom prst="rect">
            <a:avLst/>
          </a:prstGeom>
          <a:noFill/>
        </p:spPr>
        <p:txBody>
          <a:bodyPr wrap="none" lIns="0" tIns="0" rIns="0" bIns="0" rtlCol="0" anchor="t"/>
          <a:lstStyle/>
          <a:p>
            <a:pPr algn="ctr" latinLnBrk="1">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①____</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城区的飞絮一般是杨树和柳树的种子传播和繁育后代的一种自然现象</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这两种树雌</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雄异株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飞絮是雌株花絮授粉后生成的一个个小果实</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蒴果里包裹的白色絮状绒毛</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在绒毛中藏着芝麻粒大小的种子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发育成熟的蒴果逐渐裂开</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白色絮状的绒毛携带种子</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满天随风飞散</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扩大家族</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就形成了杨柳飞絮现象</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6" name="QM_8_BD.108_4#72b4da0ca?vcp=1&amp;pid=aa67aac89&amp;color=0,0,0&amp;vtp=1&amp;bbb=1&amp;hb=1&amp;hs=1"/>
          <p:cNvSpPr/>
          <p:nvPr/>
        </p:nvSpPr>
        <p:spPr>
          <a:xfrm>
            <a:off x="502920" y="4821555"/>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虽然杨柳絮的产生更多依赖于杨柳树的生长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但它产生后能不能飞扬又和天气条件有很大的关系</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在湿度</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较低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天气晴朗且有一定的风时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最有利于飞絮飘扬</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来源：宁波发布微信公众号2024年4月10日）</a:t>
            </a:r>
            <a:endParaRPr lang="en-US" altLang="zh-CN" dirty="0"/>
          </a:p>
        </p:txBody>
      </p:sp>
    </p:spTree>
  </p:cSld>
  <p:clrMapOvr>
    <a:masterClrMapping/>
  </p:clrMapOvr>
  <p:transition>
    <p:split dir="in"/>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108_5#72b4da0ca?sp=1&amp;vcp=1&amp;pid=aa67aac89&amp;color=0,0,0&amp;vtp=1&amp;bt=1&amp;bbb=1"/>
          <p:cNvSpPr/>
          <p:nvPr/>
        </p:nvSpPr>
        <p:spPr>
          <a:xfrm>
            <a:off x="502920" y="1598361"/>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材料二：</a:t>
            </a:r>
            <a:endParaRPr lang="en-US" altLang="zh-CN" sz="1800" dirty="0"/>
          </a:p>
        </p:txBody>
      </p:sp>
      <p:graphicFrame>
        <p:nvGraphicFramePr>
          <p:cNvPr id="71" name="QM_8_BD.108_6#72b4da0ca?colgroup=48&amp;vcp=1&amp;pid=aa67aac89&amp;color=0,0,0&amp;vtp=1&amp;bbb=1&amp;hb=1"/>
          <p:cNvGraphicFramePr>
            <a:graphicFrameLocks noGrp="1"/>
          </p:cNvGraphicFramePr>
          <p:nvPr/>
        </p:nvGraphicFramePr>
        <p:xfrm>
          <a:off x="502920" y="2079818"/>
          <a:ext cx="11164824" cy="3634486"/>
        </p:xfrm>
        <a:graphic>
          <a:graphicData uri="http://schemas.openxmlformats.org/drawingml/2006/table">
            <a:tbl>
              <a:tblPr/>
              <a:tblGrid>
                <a:gridCol w="11164824"/>
              </a:tblGrid>
              <a:tr h="3634486">
                <a:tc>
                  <a:txBody>
                    <a:bodyPr/>
                    <a:lstStyle/>
                    <a:p>
                      <a:pPr marL="0" indent="0" algn="ctr"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②____</a:t>
                      </a:r>
                      <a:endParaRPr lang="en-US" altLang="zh-CN" sz="12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危害人体健康</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杨柳飞絮容易携带病毒</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传染疾病</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引起病毒性感染</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飞絮被吸入鼻腔后</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会引起强烈的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刺激</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流涕</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咳嗽和哮喘等反应</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此外</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慢性支气管炎等呼吸道疾病或多或少都与飞絮有关</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飞絮还可能会引</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起皮肤过敏等</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影响城市环境</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杨柳飞絮在农村广袤的土地上会经过风吹雨淋最终归入泥土</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但在城市</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杨柳飞絮在飘散</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过程中</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会大量充斥在空气中</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可能影响空气质量</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飞絮飘落到地面后</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会附着在建筑物</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道路和其他公共设</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施上</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给城市清洁工作带来额外负担</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埋下安全隐患</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杨柳飞絮堆积还有一定概率堵塞汽车水箱散热片</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使汽车易开动熄火</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飞絮可能会遮挡行</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人或车辆的视线</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在一定程度上会影响交通安全</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飞絮极易燃烧</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一旦被引燃</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就会迅速燃烧</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并可能导致火</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灾</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2" name="QM_8_BD.108_7#72b4da0ca?colgroup=48&amp;vcp=1&amp;pid=aa67aac89&amp;color=0,0,0&amp;mp=1&amp;vtp=1&amp;bt=1&amp;bbb=1&amp;hb=1"/>
          <p:cNvGraphicFramePr>
            <a:graphicFrameLocks noGrp="1"/>
          </p:cNvGraphicFramePr>
          <p:nvPr/>
        </p:nvGraphicFramePr>
        <p:xfrm>
          <a:off x="502920" y="1572961"/>
          <a:ext cx="11164824" cy="3685286"/>
        </p:xfrm>
        <a:graphic>
          <a:graphicData uri="http://schemas.openxmlformats.org/drawingml/2006/table">
            <a:tbl>
              <a:tblPr/>
              <a:tblGrid>
                <a:gridCol w="11164824"/>
              </a:tblGrid>
              <a:tr h="3685286">
                <a:tc>
                  <a:txBody>
                    <a:bodyPr/>
                    <a:lstStyle/>
                    <a:p>
                      <a:pPr marL="0" indent="0" algn="ctr" latinLnBrk="1" hangingPunct="0">
                        <a:lnSpc>
                          <a:spcPts val="29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全力防治：让景观如旧</a:t>
                      </a:r>
                      <a:r>
                        <a:rPr lang="en-US" altLang="zh-CN" sz="1800" b="1"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让飞絮减量</a:t>
                      </a:r>
                      <a:endParaRPr lang="en-US" altLang="zh-CN" sz="12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对此</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我们目前可以做的是</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在保持城市景观原貌的基础上</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全力防治杨柳飞絮</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总结起来</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杨柳絮防治</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的主要措施有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在城市的绿化和树种更新迭代中</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通过扦插育苗的方式大量选育雄株杨柳树</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逐步淘汰雌株</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合理修剪杨柳树的树冠</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控制枝条生长</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减少植株生物量</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减少絮毛的生成和飞散量</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利用高位嫁接技术</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砍掉原有雌株的树冠</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在其主要枝干上嫁接幼嫩的雄性枝条</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在杨柳树周围种植其他树种</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形成阻隔带</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减少絮毛飞散的机会</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或者设置必要的屏障</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围网等物理措</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施</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阻挡杨柳飞絮的飘散</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对杨柳树树干注射植物飞絮抑制剂</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通过抑制杨柳树花芽分化达到抑制飞絮形成的目的</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indent="0" algn="l" latinLnBrk="1" hangingPunct="0">
                        <a:lnSpc>
                          <a:spcPts val="27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选择安全无毒的杀虫剂</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对杨柳树进行喷洒</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控制害虫数量</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减少絮毛的产生和飞散</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M_8_BD.108_8#72b4da0ca?vcp=1&amp;pid=aa67aac89&amp;color=0,0,0&amp;mp=1&amp;vtp=1&amp;bbb=1"/>
          <p:cNvSpPr/>
          <p:nvPr/>
        </p:nvSpPr>
        <p:spPr>
          <a:xfrm>
            <a:off x="502920" y="5388549"/>
            <a:ext cx="11183112" cy="767080"/>
          </a:xfrm>
          <a:prstGeom prst="rect">
            <a:avLst/>
          </a:prstGeom>
          <a:noFill/>
        </p:spPr>
        <p:txBody>
          <a:bodyPr wrap="none" lIns="0" tIns="0" rIns="0" bIns="0" rtlCol="0" anchor="t"/>
          <a:lstStyle/>
          <a:p>
            <a:pPr algn="r" latinLnBrk="1">
              <a:lnSpc>
                <a:spcPts val="31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（来源：新华网2024年4月10日）</a:t>
            </a:r>
            <a:endParaRPr lang="en-US" altLang="zh-CN" sz="1800" dirty="0"/>
          </a:p>
        </p:txBody>
      </p:sp>
    </p:spTree>
  </p:cSld>
  <p:clrMapOvr>
    <a:masterClrMapping/>
  </p:clrMapOvr>
  <p:transition>
    <p:split dir="in"/>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108_9#72b4da0ca?sp=1&amp;vcp=1&amp;pid=aa67aac89&amp;color=0,0,0&amp;mp=1&amp;vtp=1&amp;bt=1&amp;bbb=1"/>
          <p:cNvSpPr/>
          <p:nvPr/>
        </p:nvSpPr>
        <p:spPr>
          <a:xfrm>
            <a:off x="502920" y="2680909"/>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材料三：</a:t>
            </a:r>
            <a:endParaRPr lang="en-US" altLang="zh-CN" sz="1800" dirty="0"/>
          </a:p>
        </p:txBody>
      </p:sp>
      <p:graphicFrame>
        <p:nvGraphicFramePr>
          <p:cNvPr id="73" name="QM_8_BD.108_10#72b4da0ca?colgroup=48&amp;vcp=1&amp;pid=aa67aac89&amp;color=0,0,0&amp;mp=1&amp;vtp=1&amp;bbb=1&amp;hb=1"/>
          <p:cNvGraphicFramePr>
            <a:graphicFrameLocks noGrp="1"/>
          </p:cNvGraphicFramePr>
          <p:nvPr/>
        </p:nvGraphicFramePr>
        <p:xfrm>
          <a:off x="502920" y="3162366"/>
          <a:ext cx="11184686" cy="1469390"/>
        </p:xfrm>
        <a:graphic>
          <a:graphicData uri="http://schemas.openxmlformats.org/drawingml/2006/table">
            <a:tbl>
              <a:tblPr/>
              <a:tblGrid>
                <a:gridCol w="11184686"/>
              </a:tblGrid>
              <a:tr h="1469390">
                <a:tc>
                  <a:txBody>
                    <a:bodyPr/>
                    <a:lstStyle/>
                    <a:p>
                      <a:pPr marL="0" indent="0" algn="ctr" latinLnBrk="1" hangingPunct="0">
                        <a:lnSpc>
                          <a:spcPts val="29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杨树的突出贡献</a:t>
                      </a:r>
                      <a:endParaRPr lang="en-US" altLang="zh-CN" sz="12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与杨树飞絮带来的不便相比</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杨树拥有的生态</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碳汇</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经济与文化等功能与价值更加巨大</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可谓</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功大于</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杨树是地球上最为古老而伟大的树种之一</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杨树能够种植在半荒漠地区</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是我国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三北</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防护林体系建设</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工程的常用树木</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在防治荒漠化方面做出了突出贡献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4" name="QM_8_BD.108_11#72b4da0ca?colgroup=19,27&amp;vcp=1&amp;pid=aa67aac89&amp;color=0,0,0&amp;mp=1&amp;vtp=1&amp;bt=1&amp;bbb=1&amp;hb=1"/>
          <p:cNvGraphicFramePr>
            <a:graphicFrameLocks noGrp="1"/>
          </p:cNvGraphicFramePr>
          <p:nvPr/>
        </p:nvGraphicFramePr>
        <p:xfrm>
          <a:off x="502920" y="896112"/>
          <a:ext cx="11146536" cy="5100955"/>
        </p:xfrm>
        <a:graphic>
          <a:graphicData uri="http://schemas.openxmlformats.org/drawingml/2006/table">
            <a:tbl>
              <a:tblPr/>
              <a:tblGrid>
                <a:gridCol w="4672584"/>
                <a:gridCol w="6473952"/>
              </a:tblGrid>
              <a:tr h="5060950">
                <a:tc>
                  <a:txBody>
                    <a:bodyPr/>
                    <a:lstStyle/>
                    <a:p>
                      <a:pPr marL="0" indent="0" algn="ctr" latinLnBrk="1" hangingPunct="0">
                        <a:lnSpc>
                          <a:spcPts val="29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生态功能强大</a:t>
                      </a:r>
                      <a:endParaRPr lang="en-US" altLang="zh-CN" sz="12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绿色的肺</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杨树是一种快速生长的大</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树</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拥有广阔的冠层和茂密的叶子</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它们能</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够大量吸收二氧化碳并释放氧气</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起到调节</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大气中气体成分的重要作用</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是地球的绿色</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肺脏</a:t>
                      </a:r>
                      <a:endParaRPr lang="en-US" altLang="zh-CN" sz="12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水土保持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杨树的根系发达且扎实</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够牢牢地固定土壤</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防止水土流失</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在河</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岸</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河滩等水域边缘种植杨树可以有效防止</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洪水的发生</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维护岸线稳定</a:t>
                      </a:r>
                      <a:endParaRPr lang="en-US" altLang="zh-CN" sz="12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约束沙漠化</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杨树对于抵御沙漠化有着</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重要的作用</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它们能够在贫瘠的土地上生</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并通过根系的扎根阻止风沙的扩散</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防止沙漠的蔓延发挥了积极的作用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③____</a:t>
                      </a:r>
                      <a:endParaRPr lang="en-US" altLang="zh-CN" sz="12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杨树是我国长江流域以北地区广泛种植的速生树种</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对于</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巩固</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提升森林生态系统碳汇能力以及助力实现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双碳</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目标任</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务具有重要意义</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杨树吸收固定的碳</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大部分储存在林木生物</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质中</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具有储存时间长</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年均累积速率大等明显优势</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由杨木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加工成的木制品也可长时间储存碳</a:t>
                      </a:r>
                      <a:endParaRPr lang="en-US" altLang="zh-CN" sz="12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与其他树种相比</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杨树具有速生</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丰产</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种植面积大等特</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从而迅速成为我国固碳增汇人工林中的优势树种</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在碳排</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放权交易市场中发挥着重要的碳汇作用</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对于我国实现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双碳</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目标将发挥重要作用</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第九次全国森林资源清查数据表明</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国现有杨树人工林面积为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757.07</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万公顷</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蓄积量为</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5.46</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亿立方</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米</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通常</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公顷杨树林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天消耗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吨二氧化碳</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释放</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0.73</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吨氧</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气</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由此可见</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杨树人工林碳汇能力十分可观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M_8_BD.108_12#72b4da0ca?vcp=1&amp;pid=aa67aac89&amp;color=0,0,0&amp;mp=1&amp;vtp=1&amp;bbb=1"/>
          <p:cNvSpPr/>
          <p:nvPr/>
        </p:nvSpPr>
        <p:spPr>
          <a:xfrm>
            <a:off x="502920" y="6096000"/>
            <a:ext cx="11183112" cy="767080"/>
          </a:xfrm>
          <a:prstGeom prst="rect">
            <a:avLst/>
          </a:prstGeom>
          <a:noFill/>
        </p:spPr>
        <p:txBody>
          <a:bodyPr wrap="none" lIns="0" tIns="0" rIns="0" bIns="0" rtlCol="0" anchor="t"/>
          <a:lstStyle/>
          <a:p>
            <a:pPr algn="r" latinLnBrk="1">
              <a:lnSpc>
                <a:spcPts val="31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（来源：“大兴创森”微信公众号2024年4月10日）</a:t>
            </a:r>
            <a:endParaRPr lang="en-US" altLang="zh-CN" sz="1800" dirty="0"/>
          </a:p>
        </p:txBody>
      </p:sp>
    </p:spTree>
  </p:cSld>
  <p:clrMapOvr>
    <a:masterClrMapping/>
  </p:clrMapOvr>
  <p:transition>
    <p:split dir="in"/>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9_BD.109_1#3a4753cb5?sp=1&amp;vcp=1&amp;pid=72b4da0ca&amp;color=0,0,0&amp;vtp=1&amp;bt=1&amp;bbb=1&amp;hb=1"/>
          <p:cNvSpPr/>
          <p:nvPr/>
        </p:nvSpPr>
        <p:spPr>
          <a:xfrm>
            <a:off x="502920" y="900000"/>
            <a:ext cx="11183112" cy="693865"/>
          </a:xfrm>
          <a:prstGeom prst="rect">
            <a:avLst/>
          </a:prstGeom>
          <a:noFill/>
        </p:spPr>
        <p:txBody>
          <a:bodyPr wrap="none" lIns="0" tIns="0" rIns="0" bIns="0" rtlCol="0" anchor="t"/>
          <a:lstStyle/>
          <a:p>
            <a:pPr algn="l" latinLnBrk="1">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1.为了在“宣传栏”上有序展开排版，同学们对搜集的材料进行整理。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请你在材料横线处拟写相应标题。</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每个标题不超过10个字）（3分）</a:t>
            </a:r>
            <a:endParaRPr lang="en-US" altLang="zh-CN" dirty="0"/>
          </a:p>
        </p:txBody>
      </p:sp>
      <p:graphicFrame>
        <p:nvGraphicFramePr>
          <p:cNvPr id="75" name="QB_9_BD.109_2#3a4753cb5?colgroup=8,39&amp;vcp=1&amp;pid=72b4da0ca&amp;color=0,0,0&amp;vtp=1&amp;bbb=1"/>
          <p:cNvGraphicFramePr>
            <a:graphicFrameLocks noGrp="1"/>
          </p:cNvGraphicFramePr>
          <p:nvPr/>
        </p:nvGraphicFramePr>
        <p:xfrm>
          <a:off x="502920" y="1721437"/>
          <a:ext cx="11137392" cy="1580325"/>
        </p:xfrm>
        <a:graphic>
          <a:graphicData uri="http://schemas.openxmlformats.org/drawingml/2006/table">
            <a:tbl>
              <a:tblPr/>
              <a:tblGrid>
                <a:gridCol w="2066544"/>
                <a:gridCol w="4197096"/>
                <a:gridCol w="4873752"/>
              </a:tblGrid>
              <a:tr h="391605">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材料序号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内容概括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396240">
                <a:tc>
                  <a:txBody>
                    <a:bodyPr/>
                    <a:lstStyle/>
                    <a:p>
                      <a:pPr algn="ctr"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杨柳絮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“放飞自我”的最佳气象条件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396240">
                <a:tc>
                  <a:txBody>
                    <a:bodyPr/>
                    <a:lstStyle/>
                    <a:p>
                      <a:pPr algn="ctr"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全力防治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：让景观如旧</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让飞絮减量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396240">
                <a:tc>
                  <a:txBody>
                    <a:bodyPr/>
                    <a:lstStyle/>
                    <a:p>
                      <a:pPr algn="ctr"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杨树的突出贡献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生态功能强大③</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9_AN.110_1#3a4753cb5.blank?vcp=1&amp;pid=72b4da0ca&amp;color=0,0,0&amp;vpa=22&amp;vtp=1&amp;bbb=1"/>
          <p:cNvSpPr/>
          <p:nvPr/>
        </p:nvSpPr>
        <p:spPr>
          <a:xfrm>
            <a:off x="4379944" y="2100024"/>
            <a:ext cx="2224088" cy="325755"/>
          </a:xfrm>
          <a:prstGeom prst="rect">
            <a:avLst/>
          </a:prstGeom>
          <a:noFill/>
        </p:spPr>
        <p:txBody>
          <a:bodyPr wrap="none" lIns="0" tIns="0" rIns="0" bIns="0" rtlCol="0" anchor="t"/>
          <a:lstStyle/>
          <a:p>
            <a:pPr algn="ctr" latinLnBrk="1">
              <a:lnSpc>
                <a:spcPts val="28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杨柳飞絮的产生条件</a:t>
            </a:r>
            <a:endParaRPr lang="en-US" altLang="zh-CN" dirty="0"/>
          </a:p>
        </p:txBody>
      </p:sp>
      <p:sp>
        <p:nvSpPr>
          <p:cNvPr id="5" name="QB_9_AN.111_1#3a4753cb5.blank?vcp=1&amp;pid=72b4da0ca&amp;color=0,0,0&amp;vpa=23&amp;vtp=1&amp;bbb=1"/>
          <p:cNvSpPr/>
          <p:nvPr/>
        </p:nvSpPr>
        <p:spPr>
          <a:xfrm>
            <a:off x="4138644" y="2496264"/>
            <a:ext cx="2452688" cy="325755"/>
          </a:xfrm>
          <a:prstGeom prst="rect">
            <a:avLst/>
          </a:prstGeom>
          <a:noFill/>
        </p:spPr>
        <p:txBody>
          <a:bodyPr wrap="none" lIns="0" tIns="0" rIns="0" bIns="0" rtlCol="0" anchor="t"/>
          <a:lstStyle/>
          <a:p>
            <a:pPr algn="ctr" latinLnBrk="1">
              <a:lnSpc>
                <a:spcPts val="28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杨柳飞絮的影响与危害</a:t>
            </a:r>
            <a:endParaRPr lang="en-US" altLang="zh-CN" dirty="0"/>
          </a:p>
        </p:txBody>
      </p:sp>
      <p:sp>
        <p:nvSpPr>
          <p:cNvPr id="6" name="QB_9_AN.112_1#3a4753cb5.blank?vcp=1&amp;pid=72b4da0ca&amp;color=0,0,0&amp;vpa=24&amp;vtp=1&amp;bbb=1"/>
          <p:cNvSpPr/>
          <p:nvPr/>
        </p:nvSpPr>
        <p:spPr>
          <a:xfrm>
            <a:off x="8808942" y="2892505"/>
            <a:ext cx="2338388" cy="325565"/>
          </a:xfrm>
          <a:prstGeom prst="rect">
            <a:avLst/>
          </a:prstGeom>
          <a:noFill/>
        </p:spPr>
        <p:txBody>
          <a:bodyPr wrap="none" lIns="0" tIns="0" rIns="0" bIns="0" rtlCol="0" anchor="t"/>
          <a:lstStyle/>
          <a:p>
            <a:pPr algn="ctr" latinLnBrk="1">
              <a:lnSpc>
                <a:spcPts val="28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碳汇功能突出（3分）</a:t>
            </a:r>
            <a:endParaRPr lang="en-US" altLang="zh-CN" dirty="0"/>
          </a:p>
        </p:txBody>
      </p:sp>
      <p:sp>
        <p:nvSpPr>
          <p:cNvPr id="7" name="QO_9_BD.113_1#0f8b4a753?sp=1&amp;vcp=1&amp;pid=72b4da0ca&amp;color=0,0,0&amp;vtp=1&amp;bbb=1&amp;hb=1"/>
          <p:cNvSpPr/>
          <p:nvPr/>
        </p:nvSpPr>
        <p:spPr>
          <a:xfrm>
            <a:off x="502920" y="3435937"/>
            <a:ext cx="11183112" cy="1430655"/>
          </a:xfrm>
          <a:prstGeom prst="rect">
            <a:avLst/>
          </a:prstGeom>
          <a:noFill/>
        </p:spPr>
        <p:txBody>
          <a:bodyPr wrap="none" lIns="0" tIns="0" rIns="0" bIns="0" rtlCol="0" anchor="t"/>
          <a:lstStyle/>
          <a:p>
            <a:pPr algn="l" latinLnBrk="1">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2.同学提议在“宣传栏”中补充相关防护措施。请结合材料一、材料二内容，判断下面两条防护措施是否可行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说明理由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sz="1800" dirty="0"/>
          </a:p>
          <a:p>
            <a:pPr latinLnBrk="1">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防</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护措施一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：杨柳絮飘扬时，戴好口罩</a:t>
            </a:r>
            <a:endParaRPr lang="en-US" altLang="zh-CN" sz="1800" dirty="0"/>
          </a:p>
          <a:p>
            <a:pPr latinLnBrk="1">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防护措施二</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：加强城市洒水作业</a:t>
            </a:r>
            <a:endParaRPr lang="en-US" altLang="zh-CN" dirty="0"/>
          </a:p>
        </p:txBody>
      </p:sp>
      <p:sp>
        <p:nvSpPr>
          <p:cNvPr id="8" name="QO_9_AN.114_1#0f8b4a753?vcp=1&amp;pid=72b4da0ca&amp;color=0,0,0&amp;vtp=1&amp;bbb=1&amp;hb=1"/>
          <p:cNvSpPr/>
          <p:nvPr/>
        </p:nvSpPr>
        <p:spPr>
          <a:xfrm>
            <a:off x="502920" y="4903168"/>
            <a:ext cx="11183112" cy="1430465"/>
          </a:xfrm>
          <a:prstGeom prst="rect">
            <a:avLst/>
          </a:prstGeom>
          <a:noFill/>
        </p:spPr>
        <p:txBody>
          <a:bodyPr wrap="none" lIns="0" tIns="0" rIns="0" bIns="0" rtlCol="0" anchor="t"/>
          <a:lstStyle/>
          <a:p>
            <a:pPr algn="l" latinLnBrk="1">
              <a:lnSpc>
                <a:spcPts val="29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【示例】防护措施一可行。杨柳飞絮容易携带病毒，会引起病毒性感染；飞絮进入鼻腔后，</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会引起强烈的反应；</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呼吸道疾病很有可能与飞絮有关</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。戴好口罩有助于减小飞絮对呼吸道的影响和降低病毒感染风险</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。防护措施二</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可行</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。飞絮在相对湿度小于70%、天气晴朗且风速达到一定要求时，最有利于飘扬</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。加强城市洒水作业能增加</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8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空气湿度</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，减少飞絮飘扬。（4分）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8">
                                            <p:txEl>
                                              <p:pRg st="1" end="1"/>
                                            </p:txEl>
                                          </p:spTgt>
                                        </p:tgtEl>
                                        <p:attrNameLst>
                                          <p:attrName>style.visibility</p:attrName>
                                        </p:attrNameLst>
                                      </p:cBhvr>
                                      <p:to>
                                        <p:strVal val="visible"/>
                                      </p:to>
                                    </p:set>
                                    <p:animEffect transition="in" filter="wipe(left)">
                                      <p:cBhvr>
                                        <p:cTn id="37" dur="500"/>
                                        <p:tgtEl>
                                          <p:spTgt spid="8">
                                            <p:txEl>
                                              <p:pRg st="1" end="1"/>
                                            </p:tx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
                                            <p:txEl>
                                              <p:pRg st="2" end="2"/>
                                            </p:txEl>
                                          </p:spTgt>
                                        </p:tgtEl>
                                        <p:attrNameLst>
                                          <p:attrName>style.visibility</p:attrName>
                                        </p:attrNameLst>
                                      </p:cBhvr>
                                      <p:to>
                                        <p:strVal val="visible"/>
                                      </p:to>
                                    </p:set>
                                    <p:animEffect transition="in" filter="wipe(left)">
                                      <p:cBhvr>
                                        <p:cTn id="40" dur="500"/>
                                        <p:tgtEl>
                                          <p:spTgt spid="8">
                                            <p:txEl>
                                              <p:pRg st="2" end="2"/>
                                            </p:txEl>
                                          </p:spTgt>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8">
                                            <p:txEl>
                                              <p:pRg st="3" end="3"/>
                                            </p:txEl>
                                          </p:spTgt>
                                        </p:tgtEl>
                                        <p:attrNameLst>
                                          <p:attrName>style.visibility</p:attrName>
                                        </p:attrNameLst>
                                      </p:cBhvr>
                                      <p:to>
                                        <p:strVal val="visible"/>
                                      </p:to>
                                    </p:set>
                                    <p:animEffect transition="in" filter="wipe(left)">
                                      <p:cBhvr>
                                        <p:cTn id="43"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8"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115_1#7f8c16b54?vcp=1&amp;pid=72b4da0ca&amp;color=0,0,0&amp;vtp=1&amp;bt=1&amp;bbb=1&amp;hb=1"/>
          <p:cNvSpPr/>
          <p:nvPr/>
        </p:nvSpPr>
        <p:spPr>
          <a:xfrm>
            <a:off x="502920" y="2652334"/>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3.有同学觉得采取防护措施太麻烦，提议“将城市里的杨柳树一砍而光”。请你结合以上三则材料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，说服同学放弃</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这种想法</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。（5分）</a:t>
            </a:r>
            <a:endParaRPr lang="en-US" altLang="zh-CN" dirty="0"/>
          </a:p>
        </p:txBody>
      </p:sp>
      <p:sp>
        <p:nvSpPr>
          <p:cNvPr id="3" name="QO_9_AN.116_1#7f8c16b54?vcp=1&amp;pid=72b4da0ca&amp;color=0,0,0&amp;vtp=1&amp;bbb=1&amp;hb=1"/>
          <p:cNvSpPr/>
          <p:nvPr/>
        </p:nvSpPr>
        <p:spPr>
          <a:xfrm>
            <a:off x="502920" y="3477516"/>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【示例】“将城市里的杨柳树一砍而光”这种想法不可行。杨柳飞絮是种子传播和繁衍后代的自然现象</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，飞絮飘</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扬也需要一定条件</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；杨柳飞絮的控制可以采取生物防治的手段；杨柳树可以净化空气、保持水土、</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防治荒漠化、</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固碳汇碳等</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，在生态、碳汇、经济与文化等方面有其功能与价值。（5分）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0a7d222f5?vcp=1&amp;pid=0cf094fb4&amp;color=0,0,0&amp;vtp=1&amp;bt=1&amp;bbb=1&amp;hb=1"/>
          <p:cNvSpPr/>
          <p:nvPr/>
        </p:nvSpPr>
        <p:spPr>
          <a:xfrm>
            <a:off x="502920" y="891540"/>
            <a:ext cx="11183112" cy="73152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［2023嘉兴南湖区一模］班级召开“冲出舒适区·人生更精彩”主题班会</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，你收</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集并整理了以下材料</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。（11分）</a:t>
            </a:r>
            <a:endParaRPr lang="en-US" altLang="zh-CN" sz="2400" dirty="0"/>
          </a:p>
        </p:txBody>
      </p:sp>
      <p:pic>
        <p:nvPicPr>
          <p:cNvPr id="3" name="QM_8_BD.117_1#0fd1d1c7d?htil=8&amp;vcp=1&amp;pid=0a7d222f5&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75897" y="1689608"/>
            <a:ext cx="2011680" cy="1271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M_8_BD.117_2#0fd1d1c7d?htil=8&amp;sp=1&amp;vcp=1&amp;pid=0a7d222f5&amp;color=0,0,0&amp;vtp=1&amp;bbb=1&amp;hs=1"/>
          <p:cNvSpPr/>
          <p:nvPr/>
        </p:nvSpPr>
        <p:spPr>
          <a:xfrm>
            <a:off x="502920" y="1625600"/>
            <a:ext cx="9034272" cy="351155"/>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材料一：</a:t>
            </a:r>
            <a:endParaRPr lang="en-US" altLang="zh-CN" sz="1800" dirty="0"/>
          </a:p>
        </p:txBody>
      </p:sp>
      <p:sp>
        <p:nvSpPr>
          <p:cNvPr id="5" name="QM_8_BD.117_3#0fd1d1c7d?htil=8&amp;sp=1&amp;vcp=1&amp;pid=0a7d222f5&amp;color=0,0,0&amp;vtp=1&amp;bbb=1&amp;hb=1&amp;hs=1"/>
          <p:cNvSpPr/>
          <p:nvPr/>
        </p:nvSpPr>
        <p:spPr>
          <a:xfrm>
            <a:off x="502920" y="2027555"/>
            <a:ext cx="9043416" cy="1189355"/>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心理学上的三圈理论</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心理学研究认为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人类对于外部世界的认识可分为三个区域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舒适区</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学习区和恐慌</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区</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处在不同区域的人会表现出不同的心理状态</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6" name="QM_8_BD.117_4#0fd1d1c7d?htil=8&amp;vcp=1&amp;pid=0a7d222f5&amp;color=0,0,0&amp;vtp=1&amp;bbb=1&amp;hb=1&amp;hs=1"/>
          <p:cNvSpPr/>
          <p:nvPr/>
        </p:nvSpPr>
        <p:spPr>
          <a:xfrm>
            <a:off x="502920" y="3272155"/>
            <a:ext cx="11183112" cy="20275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舒适区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是让人觉得舒服的区域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处在这个区域里的人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会觉得放松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稳定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很有安全感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学习区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是最能让人进步的区域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处在这个区域里的人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愿意学习新的知识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掌握新的技能</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不断尝试新</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鲜事物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探索未知领域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恐慌区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是学习潜力最低的区域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处在这个区域的人常常感到忧虑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恐惧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心理压力巨大以致不堪重负</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主动进入学习区</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不断开拓思维</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开阔视野</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激发潜力</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是摆脱恐慌的最佳方式</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0fd1d1c7d?sp=1&amp;vcp=1&amp;pid=0a7d222f5&amp;color=0,0,0&amp;mp=1&amp;vtp=1&amp;bt=1&amp;bbb=1"/>
          <p:cNvSpPr/>
          <p:nvPr/>
        </p:nvSpPr>
        <p:spPr>
          <a:xfrm>
            <a:off x="502920" y="1824929"/>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材料二：</a:t>
            </a:r>
            <a:endParaRPr lang="en-US" altLang="zh-CN" sz="1800" dirty="0"/>
          </a:p>
        </p:txBody>
      </p:sp>
      <p:pic>
        <p:nvPicPr>
          <p:cNvPr id="3" name="QM_8_BD.118_1#0fd1d1c7d?htil=9&amp;vcp=1&amp;pid=0a7d222f5&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072977" y="2306386"/>
            <a:ext cx="2560320" cy="12435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M_8_BD.118_2#0fd1d1c7d?htil=9&amp;sp=1&amp;vcp=1&amp;pid=0a7d222f5&amp;color=0,0,0&amp;vtp=1&amp;bbb=1&amp;hb=1&amp;hs=1"/>
          <p:cNvSpPr/>
          <p:nvPr/>
        </p:nvSpPr>
        <p:spPr>
          <a:xfrm>
            <a:off x="502920" y="2226376"/>
            <a:ext cx="8494776" cy="1608455"/>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沉溺于舒适区的危害</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沉溺于舒适区的人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对现状感到惬意舒服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觉察不到任何真正的压力</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没有危机</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沉溺于舒适区的人</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没有强烈的改变欲望</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更不会主动付出太多的努力</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5" name="QM_8_BD.118_2#0fd1d1c7d?htil=9&amp;sp=1&amp;vcp=1&amp;pid=0a7d222f5&amp;color=0,0,0&amp;vtp=1&amp;bbb=1&amp;hb=1&amp;hs=1"/>
          <p:cNvSpPr/>
          <p:nvPr/>
        </p:nvSpPr>
        <p:spPr>
          <a:xfrm>
            <a:off x="502920" y="3825306"/>
            <a:ext cx="11184010" cy="1608455"/>
          </a:xfrm>
          <a:prstGeom prst="rect">
            <a:avLst/>
          </a:prstGeom>
          <a:noFill/>
        </p:spPr>
        <p:txBody>
          <a:bodyPr wrap="none" lIns="0" tIns="0" rIns="0" bIns="0" rtlCol="0" anchor="t"/>
          <a:lstStyle/>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沉溺于舒适区的人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会不思进取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故步自封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沉溺于舒适区的人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甚至会有自己比他人好的错觉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并因此而自鸣得意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长久的舒适就像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温水煮青蛙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青蛙满足于水温的舒适而悠然自得</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一旦发现无法忍受高温时</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就已</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经心有余而力不足了</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只有突破舒适区</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寻求改变</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谋求发展</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才能迈向成功</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9141a01b9?vcp=1&amp;pid=d52272105&amp;color=0,0,0&amp;vtp=1&amp;bt=1&amp;bbb=1"/>
          <p:cNvSpPr/>
          <p:nvPr/>
        </p:nvSpPr>
        <p:spPr>
          <a:xfrm>
            <a:off x="502920" y="896112"/>
            <a:ext cx="11576050" cy="722376"/>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篇一</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［2024杭州中考］</a:t>
            </a:r>
            <a:r>
              <a:rPr lang="zh-CN" altLang="en-US" sz="2400" b="1" dirty="0">
                <a:latin typeface="黑体" panose="02010609060101010101" pitchFamily="34" charset="-122"/>
                <a:ea typeface="黑体" panose="02010609060101010101" pitchFamily="34" charset="-122"/>
                <a:cs typeface="黑体" panose="02010609060101010101" pitchFamily="34" charset="-122"/>
              </a:rPr>
              <a:t>阅读下文</a:t>
            </a:r>
            <a:r>
              <a:rPr lang="en-US" altLang="zh-CN" sz="2400" b="1" dirty="0">
                <a:latin typeface="黑体" panose="02010609060101010101" pitchFamily="34" charset="-122"/>
                <a:ea typeface="黑体" panose="02010609060101010101" pitchFamily="34" charset="-122"/>
                <a:cs typeface="黑体" panose="02010609060101010101" pitchFamily="34" charset="-122"/>
              </a:rPr>
              <a:t>,</a:t>
            </a:r>
            <a:r>
              <a:rPr lang="zh-CN" altLang="en-US" sz="2400" b="1" dirty="0">
                <a:latin typeface="黑体" panose="02010609060101010101" pitchFamily="34" charset="-122"/>
                <a:ea typeface="黑体" panose="02010609060101010101" pitchFamily="34" charset="-122"/>
                <a:cs typeface="黑体" panose="02010609060101010101" pitchFamily="34" charset="-122"/>
              </a:rPr>
              <a:t>完成学习任务。</a:t>
            </a:r>
            <a:r>
              <a:rPr lang="en-US" altLang="zh-CN" sz="2400" b="1" dirty="0">
                <a:latin typeface="黑体" panose="02010609060101010101" pitchFamily="34" charset="-122"/>
                <a:ea typeface="黑体" panose="02010609060101010101" pitchFamily="34" charset="-122"/>
                <a:cs typeface="黑体" panose="02010609060101010101" pitchFamily="34" charset="-122"/>
              </a:rPr>
              <a:t>(13</a:t>
            </a:r>
            <a:r>
              <a:rPr lang="zh-CN" altLang="en-US" sz="2400" b="1" dirty="0">
                <a:latin typeface="黑体" panose="02010609060101010101" pitchFamily="34" charset="-122"/>
                <a:ea typeface="黑体" panose="02010609060101010101" pitchFamily="34" charset="-122"/>
                <a:cs typeface="黑体" panose="02010609060101010101" pitchFamily="34" charset="-122"/>
              </a:rPr>
              <a:t>分</a:t>
            </a:r>
            <a:r>
              <a:rPr lang="en-US" altLang="zh-CN" sz="2400" b="1" dirty="0">
                <a:latin typeface="黑体" panose="02010609060101010101" pitchFamily="34" charset="-122"/>
                <a:ea typeface="黑体" panose="02010609060101010101" pitchFamily="34" charset="-122"/>
                <a:cs typeface="黑体" panose="02010609060101010101" pitchFamily="34" charset="-122"/>
              </a:rPr>
              <a:t>)</a:t>
            </a:r>
            <a:endParaRPr lang="en-US" altLang="zh-CN" sz="2400" b="1" dirty="0">
              <a:latin typeface="黑体" panose="02010609060101010101" pitchFamily="34" charset="-122"/>
              <a:ea typeface="黑体" panose="02010609060101010101" pitchFamily="34" charset="-122"/>
              <a:cs typeface="黑体" panose="02010609060101010101" pitchFamily="34" charset="-122"/>
            </a:endParaRPr>
          </a:p>
        </p:txBody>
      </p:sp>
      <p:sp>
        <p:nvSpPr>
          <p:cNvPr id="3" name="QM_7_BD.1_1#b2035ae93?vcp=1&amp;pid=9141a01b9&amp;color=0,0,0&amp;vtp=1&amp;bbb=1&amp;hb=1"/>
          <p:cNvSpPr/>
          <p:nvPr/>
        </p:nvSpPr>
        <p:spPr>
          <a:xfrm>
            <a:off x="502920" y="1625600"/>
            <a:ext cx="11182985" cy="3950970"/>
          </a:xfrm>
          <a:prstGeom prst="rect">
            <a:avLst/>
          </a:prstGeom>
          <a:noFill/>
        </p:spPr>
        <p:txBody>
          <a:bodyPr wrap="none" lIns="0" tIns="0" rIns="0" bIns="0" rtlCol="0" anchor="t"/>
          <a:lstStyle/>
          <a:p>
            <a:pPr algn="l" latinLnBrk="1">
              <a:lnSpc>
                <a:spcPts val="3300"/>
              </a:lnSpc>
            </a:pPr>
            <a:r>
              <a:rPr lang="zh-CN" altLang="en-US"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材料一</a:t>
            </a:r>
            <a:r>
              <a:rPr lang="en-US" altLang="zh-CN"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i="0">
                <a:solidFill>
                  <a:srgbClr val="000000"/>
                </a:solidFill>
                <a:latin typeface="楷体" panose="02010609060101010101" pitchFamily="34" charset="-122"/>
                <a:ea typeface="楷体" panose="02010609060101010101" pitchFamily="34" charset="-122"/>
                <a:cs typeface="楷体" panose="02010609060101010101" pitchFamily="34" charset="-122"/>
              </a:rPr>
              <a:t>第</a:t>
            </a:r>
            <a:r>
              <a:rPr lang="en-US" altLang="zh-CN" i="0">
                <a:solidFill>
                  <a:srgbClr val="000000"/>
                </a:solidFill>
                <a:latin typeface="楷体" panose="02010609060101010101" pitchFamily="34" charset="-122"/>
                <a:ea typeface="楷体" panose="02010609060101010101" pitchFamily="34" charset="-122"/>
                <a:cs typeface="楷体" panose="02010609060101010101" pitchFamily="34" charset="-122"/>
              </a:rPr>
              <a:t>5</a:t>
            </a:r>
            <a:r>
              <a:rPr lang="zh-CN" altLang="en-US" i="0">
                <a:solidFill>
                  <a:srgbClr val="000000"/>
                </a:solidFill>
                <a:latin typeface="楷体" panose="02010609060101010101" pitchFamily="34" charset="-122"/>
                <a:ea typeface="楷体" panose="02010609060101010101" pitchFamily="34" charset="-122"/>
                <a:cs typeface="楷体" panose="02010609060101010101" pitchFamily="34" charset="-122"/>
              </a:rPr>
              <a:t>次全国未成年人互联网使用情况调查</a:t>
            </a:r>
            <a:r>
              <a:rPr lang="en-US" altLang="en-US" i="0" baseline="30000">
                <a:solidFill>
                  <a:srgbClr val="000000"/>
                </a:solidFill>
                <a:latin typeface="楷体" panose="02010609060101010101" pitchFamily="34" charset="-122"/>
                <a:ea typeface="楷体" panose="02010609060101010101" pitchFamily="34" charset="-122"/>
                <a:cs typeface="楷体" panose="02010609060101010101" pitchFamily="34" charset="-122"/>
              </a:rPr>
              <a:t>①</a:t>
            </a:r>
            <a:r>
              <a:rPr lang="zh-CN" altLang="en-US" i="0">
                <a:solidFill>
                  <a:srgbClr val="000000"/>
                </a:solidFill>
                <a:latin typeface="楷体" panose="02010609060101010101" pitchFamily="34" charset="-122"/>
                <a:ea typeface="楷体" panose="02010609060101010101" pitchFamily="34" charset="-122"/>
                <a:cs typeface="楷体" panose="02010609060101010101" pitchFamily="34" charset="-122"/>
              </a:rPr>
              <a:t>核心数据</a:t>
            </a:r>
            <a:endParaRPr lang="zh-CN" altLang="en-US" i="0">
              <a:solidFill>
                <a:srgbClr val="000000"/>
              </a:solidFill>
              <a:latin typeface="楷体" panose="02010609060101010101" pitchFamily="34" charset="-122"/>
              <a:ea typeface="楷体" panose="02010609060101010101" pitchFamily="34" charset="-122"/>
              <a:cs typeface="楷体" panose="02010609060101010101" pitchFamily="34" charset="-122"/>
            </a:endParaRPr>
          </a:p>
          <a:p>
            <a:pPr algn="l" latinLnBrk="1">
              <a:lnSpc>
                <a:spcPts val="3300"/>
              </a:lnSpc>
            </a:pPr>
            <a:endParaRPr lang="zh-CN" altLang="en-US" i="0">
              <a:solidFill>
                <a:srgbClr val="000000"/>
              </a:solidFill>
              <a:latin typeface="楷体" panose="02010609060101010101" pitchFamily="34" charset="-122"/>
              <a:ea typeface="楷体" panose="02010609060101010101" pitchFamily="34" charset="-122"/>
              <a:cs typeface="楷体" panose="02010609060101010101" pitchFamily="34" charset="-122"/>
            </a:endParaRPr>
          </a:p>
        </p:txBody>
      </p:sp>
      <p:grpSp>
        <p:nvGrpSpPr>
          <p:cNvPr id="4" name="组合 3"/>
          <p:cNvGrpSpPr/>
          <p:nvPr/>
        </p:nvGrpSpPr>
        <p:grpSpPr>
          <a:xfrm>
            <a:off x="2570480" y="2546985"/>
            <a:ext cx="5398770" cy="1762760"/>
            <a:chOff x="3162" y="3874"/>
            <a:chExt cx="8502" cy="2776"/>
          </a:xfrm>
        </p:grpSpPr>
        <p:pic>
          <p:nvPicPr>
            <p:cNvPr id="325" name="image313.jpeg"/>
            <p:cNvPicPr>
              <a:picLocks noChangeAspect="1"/>
            </p:cNvPicPr>
            <p:nvPr/>
          </p:nvPicPr>
          <p:blipFill>
            <a:blip r:embed="rId1"/>
            <a:stretch>
              <a:fillRect/>
            </a:stretch>
          </p:blipFill>
          <p:spPr>
            <a:xfrm>
              <a:off x="3162" y="3874"/>
              <a:ext cx="2834" cy="2777"/>
            </a:xfrm>
            <a:prstGeom prst="rect">
              <a:avLst/>
            </a:prstGeom>
          </p:spPr>
        </p:pic>
        <p:pic>
          <p:nvPicPr>
            <p:cNvPr id="326" name="image314.jpeg"/>
            <p:cNvPicPr>
              <a:picLocks noChangeAspect="1"/>
            </p:cNvPicPr>
            <p:nvPr/>
          </p:nvPicPr>
          <p:blipFill>
            <a:blip r:embed="rId2"/>
            <a:stretch>
              <a:fillRect/>
            </a:stretch>
          </p:blipFill>
          <p:spPr>
            <a:xfrm>
              <a:off x="5996" y="3874"/>
              <a:ext cx="2834" cy="2777"/>
            </a:xfrm>
            <a:prstGeom prst="rect">
              <a:avLst/>
            </a:prstGeom>
          </p:spPr>
        </p:pic>
        <p:pic>
          <p:nvPicPr>
            <p:cNvPr id="327" name="image315.jpeg"/>
            <p:cNvPicPr>
              <a:picLocks noChangeAspect="1"/>
            </p:cNvPicPr>
            <p:nvPr/>
          </p:nvPicPr>
          <p:blipFill>
            <a:blip r:embed="rId3"/>
            <a:stretch>
              <a:fillRect/>
            </a:stretch>
          </p:blipFill>
          <p:spPr>
            <a:xfrm>
              <a:off x="8830" y="3874"/>
              <a:ext cx="2834" cy="2777"/>
            </a:xfrm>
            <a:prstGeom prst="rect">
              <a:avLst/>
            </a:prstGeom>
          </p:spPr>
        </p:pic>
      </p:grpSp>
      <p:sp>
        <p:nvSpPr>
          <p:cNvPr id="5" name="文本框 4"/>
          <p:cNvSpPr txBox="1"/>
          <p:nvPr/>
        </p:nvSpPr>
        <p:spPr>
          <a:xfrm>
            <a:off x="502920" y="4876800"/>
            <a:ext cx="11182350" cy="583565"/>
          </a:xfrm>
          <a:prstGeom prst="rect">
            <a:avLst/>
          </a:prstGeom>
        </p:spPr>
        <p:txBody>
          <a:bodyPr wrap="square">
            <a:spAutoFit/>
          </a:bodyPr>
          <a:p>
            <a:pPr marL="0" indent="457200" defTabSz="266700">
              <a:spcBef>
                <a:spcPct val="0"/>
              </a:spcBef>
              <a:spcAft>
                <a:spcPct val="0"/>
              </a:spcAft>
            </a:pPr>
            <a:r>
              <a:rPr lang="zh-CN" altLang="en-US" sz="1600">
                <a:latin typeface="华文仿宋" panose="02010600040101010101" charset="-122"/>
                <a:ea typeface="华文仿宋" panose="02010600040101010101" charset="-122"/>
                <a:cs typeface="华文仿宋" panose="02010600040101010101" charset="-122"/>
              </a:rPr>
              <a:t>说明</a:t>
            </a:r>
            <a:r>
              <a:rPr lang="en-US" altLang="zh-CN" sz="1600">
                <a:latin typeface="华文仿宋" panose="02010600040101010101" charset="-122"/>
                <a:ea typeface="华文仿宋" panose="02010600040101010101" charset="-122"/>
                <a:cs typeface="华文仿宋" panose="02010600040101010101" charset="-122"/>
              </a:rPr>
              <a:t>:①</a:t>
            </a:r>
            <a:r>
              <a:rPr lang="zh-CN" altLang="en-US" sz="1600">
                <a:latin typeface="华文仿宋" panose="02010600040101010101" charset="-122"/>
                <a:ea typeface="华文仿宋" panose="02010600040101010101" charset="-122"/>
                <a:cs typeface="华文仿宋" panose="02010600040101010101" charset="-122"/>
              </a:rPr>
              <a:t>调查对象为</a:t>
            </a:r>
            <a:r>
              <a:rPr lang="en-US" altLang="zh-CN" sz="1600">
                <a:latin typeface="华文仿宋" panose="02010600040101010101" charset="-122"/>
                <a:ea typeface="华文仿宋" panose="02010600040101010101" charset="-122"/>
                <a:cs typeface="华文仿宋" panose="02010600040101010101" charset="-122"/>
              </a:rPr>
              <a:t>18</a:t>
            </a:r>
            <a:r>
              <a:rPr lang="zh-CN" altLang="en-US" sz="1600">
                <a:latin typeface="华文仿宋" panose="02010600040101010101" charset="-122"/>
                <a:ea typeface="华文仿宋" panose="02010600040101010101" charset="-122"/>
                <a:cs typeface="华文仿宋" panose="02010600040101010101" charset="-122"/>
              </a:rPr>
              <a:t>岁以下的小学、初中、高中、职高、中专、技校在校学生。根据教育部</a:t>
            </a:r>
            <a:r>
              <a:rPr lang="en-US" altLang="zh-CN" sz="1600">
                <a:latin typeface="华文仿宋" panose="02010600040101010101" charset="-122"/>
                <a:ea typeface="华文仿宋" panose="02010600040101010101" charset="-122"/>
                <a:cs typeface="华文仿宋" panose="02010600040101010101" charset="-122"/>
              </a:rPr>
              <a:t>《2022</a:t>
            </a:r>
            <a:r>
              <a:rPr lang="zh-CN" altLang="en-US" sz="1600">
                <a:latin typeface="华文仿宋" panose="02010600040101010101" charset="-122"/>
                <a:ea typeface="华文仿宋" panose="02010600040101010101" charset="-122"/>
                <a:cs typeface="华文仿宋" panose="02010600040101010101" charset="-122"/>
              </a:rPr>
              <a:t>年全国教育事业发展统计公报</a:t>
            </a:r>
            <a:r>
              <a:rPr lang="en-US" altLang="zh-CN" sz="1600">
                <a:latin typeface="华文仿宋" panose="02010600040101010101" charset="-122"/>
                <a:ea typeface="华文仿宋" panose="02010600040101010101" charset="-122"/>
                <a:cs typeface="华文仿宋" panose="02010600040101010101" charset="-122"/>
              </a:rPr>
              <a:t>》</a:t>
            </a:r>
            <a:r>
              <a:rPr lang="zh-CN" altLang="en-US" sz="1600">
                <a:latin typeface="华文仿宋" panose="02010600040101010101" charset="-122"/>
                <a:ea typeface="华文仿宋" panose="02010600040101010101" charset="-122"/>
                <a:cs typeface="华文仿宋" panose="02010600040101010101" charset="-122"/>
              </a:rPr>
              <a:t>数据</a:t>
            </a:r>
            <a:r>
              <a:rPr lang="en-US" altLang="zh-CN" sz="1600">
                <a:latin typeface="华文仿宋" panose="02010600040101010101" charset="-122"/>
                <a:ea typeface="华文仿宋" panose="02010600040101010101" charset="-122"/>
                <a:cs typeface="华文仿宋" panose="02010600040101010101" charset="-122"/>
              </a:rPr>
              <a:t>,</a:t>
            </a:r>
            <a:r>
              <a:rPr lang="zh-CN" altLang="en-US" sz="1600">
                <a:latin typeface="华文仿宋" panose="02010600040101010101" charset="-122"/>
                <a:ea typeface="华文仿宋" panose="02010600040101010101" charset="-122"/>
                <a:cs typeface="华文仿宋" panose="02010600040101010101" charset="-122"/>
              </a:rPr>
              <a:t>以上在校生共</a:t>
            </a:r>
            <a:r>
              <a:rPr lang="en-US" altLang="zh-CN" sz="1600">
                <a:latin typeface="华文仿宋" panose="02010600040101010101" charset="-122"/>
                <a:ea typeface="华文仿宋" panose="02010600040101010101" charset="-122"/>
                <a:cs typeface="华文仿宋" panose="02010600040101010101" charset="-122"/>
              </a:rPr>
              <a:t>1.99</a:t>
            </a:r>
            <a:r>
              <a:rPr lang="zh-CN" altLang="en-US" sz="1600">
                <a:latin typeface="华文仿宋" panose="02010600040101010101" charset="-122"/>
                <a:ea typeface="华文仿宋" panose="02010600040101010101" charset="-122"/>
                <a:cs typeface="华文仿宋" panose="02010600040101010101" charset="-122"/>
              </a:rPr>
              <a:t>亿。</a:t>
            </a:r>
            <a:endParaRPr lang="zh-CN" altLang="en-US" sz="1600">
              <a:latin typeface="华文仿宋" panose="02010600040101010101" charset="-122"/>
              <a:ea typeface="华文仿宋" panose="02010600040101010101" charset="-122"/>
              <a:cs typeface="华文仿宋" panose="02010600040101010101" charset="-122"/>
            </a:endParaRPr>
          </a:p>
        </p:txBody>
      </p:sp>
    </p:spTree>
  </p:cSld>
  <p:clrMapOvr>
    <a:masterClrMapping/>
  </p:clrMapOvr>
  <p:transition>
    <p:split dir="in"/>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118_3#0fd1d1c7d?vcp=1&amp;pid=0a7d222f5&amp;color=0,0,0&amp;vtp=1&amp;bt=1&amp;bbb=1"/>
          <p:cNvSpPr/>
          <p:nvPr/>
        </p:nvSpPr>
        <p:spPr>
          <a:xfrm>
            <a:off x="502920" y="1602044"/>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材料三：</a:t>
            </a:r>
            <a:endParaRPr lang="en-US" altLang="zh-CN" sz="1800" dirty="0"/>
          </a:p>
        </p:txBody>
      </p:sp>
      <p:sp>
        <p:nvSpPr>
          <p:cNvPr id="3" name="QM_8_BD.118_4#0fd1d1c7d?sp=1&amp;vcp=1&amp;pid=0a7d222f5&amp;color=0,0,0&amp;vtp=1&amp;bbb=1&amp;hb=1"/>
          <p:cNvSpPr/>
          <p:nvPr/>
        </p:nvSpPr>
        <p:spPr>
          <a:xfrm>
            <a:off x="502920" y="2003491"/>
            <a:ext cx="11183112" cy="3703955"/>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如何冲出舒适区</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克服心理障碍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舒适区外一定是困难重重的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所以必须克服自己的心理障碍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直面困难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接受挑战</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用我们的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破冰之履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在舒适区外创造奇迹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改变固有的习惯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科学研究表明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一个人只要坚持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周就能改掉一个习惯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或者培养出一个习惯</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们要思考自己真正需要改变的是什么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把目标分解成小目标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按步骤一步步完成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找到合适的同伴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改变的路上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既需要确定适合的目标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也需要找到能与自己共同进步的同伴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互</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相督促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互相鼓励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一起冲出舒适区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第四</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坦然接受失败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每次新的尝试必然会有不适应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会有难题解决不了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不必回避它</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做你应该做的事</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情</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不要做你想要做的事情</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坦然接受失败</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这样才能长久保持冲出舒适区的勇气和动力</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119_1#96b84d1cd?sp=1&amp;vcp=1&amp;pid=0fd1d1c7d&amp;color=0,0,0&amp;vtp=1&amp;bt=1&amp;bbb=1&amp;hb=1"/>
          <p:cNvSpPr/>
          <p:nvPr/>
        </p:nvSpPr>
        <p:spPr>
          <a:xfrm>
            <a:off x="502920" y="959836"/>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4.为使本次班会开得更有效，班级组织了一次“心理状态自我评价”问卷调查，调查结果为右图所示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。请简要概括</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你从图中得出的结论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dirty="0"/>
          </a:p>
        </p:txBody>
      </p:sp>
      <p:pic>
        <p:nvPicPr>
          <p:cNvPr id="3" name="QO_9_BD.119_2#96b84d1cd?vcp=1&amp;pid=0fd1d1c7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57600" y="1868013"/>
            <a:ext cx="4873752" cy="31455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9_AN.120_1#96b84d1cd?vcp=1&amp;pid=0fd1d1c7d&amp;color=0,0,0&amp;vtp=1&amp;bbb=1"/>
          <p:cNvSpPr/>
          <p:nvPr/>
        </p:nvSpPr>
        <p:spPr>
          <a:xfrm>
            <a:off x="502920" y="5144613"/>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【示例一】超过半数的同学认为自己的心理状态处于舒适区。</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示例二】仅有一小部分同学认为自己的心理状态处于恐慌区。</a:t>
            </a:r>
            <a:endParaRPr lang="en-US" altLang="zh-CN" sz="1800" dirty="0"/>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示例三】近三分之一的同学认为自己的心理状态处于学习区。（2分）</a:t>
            </a:r>
            <a:endParaRPr lang="en-US" altLang="zh-CN" sz="1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121_1#2125a91e5?vcp=1&amp;pid=0fd1d1c7d&amp;color=0,0,0&amp;vtp=1&amp;bt=1&amp;bbb=1&amp;hb=1"/>
          <p:cNvSpPr/>
          <p:nvPr/>
        </p:nvSpPr>
        <p:spPr>
          <a:xfrm>
            <a:off x="502920" y="978474"/>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5.班会上有同学表示，自己一想到考试就紧张，担心考不好，总是处于焦虑状态。请阅读材料一</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，给他提一条摆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脱恐慌的建议</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dirty="0"/>
          </a:p>
        </p:txBody>
      </p:sp>
      <p:sp>
        <p:nvSpPr>
          <p:cNvPr id="3" name="QO_9_AN.122_1#2125a91e5?vcp=1&amp;pid=0fd1d1c7d&amp;color=0,0,0&amp;vtp=1&amp;bbb=1"/>
          <p:cNvSpPr/>
          <p:nvPr/>
        </p:nvSpPr>
        <p:spPr>
          <a:xfrm>
            <a:off x="502920" y="1801624"/>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主动进入学习区，不断开拓思维，开阔视野，激发潜力，是摆脱恐慌的最佳方式。（3分）</a:t>
            </a:r>
            <a:endParaRPr lang="en-US" altLang="zh-CN" sz="1800" dirty="0"/>
          </a:p>
        </p:txBody>
      </p:sp>
      <p:sp>
        <p:nvSpPr>
          <p:cNvPr id="4" name="QO_9_BD.123_1#7b5f544b5?sp=1&amp;vcp=1&amp;pid=0fd1d1c7d&amp;color=0,0,0&amp;vtp=1&amp;bbb=1&amp;hb=1"/>
          <p:cNvSpPr/>
          <p:nvPr/>
        </p:nvSpPr>
        <p:spPr>
          <a:xfrm>
            <a:off x="502920" y="2212406"/>
            <a:ext cx="11183112" cy="11923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6.班会的讨论环节中，同学们畅所欲言：有的同学满足于待在舒适区，有的同学想要冲出舒适区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，却苦于没有好</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办法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。针对以上两种现象，你准备即席讲话，请把你要说的话写下来。（6分）</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写作提示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：①从材料中筛选有用信息；②思路清晰；③语言得体；④不少于100字。</a:t>
            </a:r>
            <a:endParaRPr lang="en-US" altLang="zh-CN" dirty="0"/>
          </a:p>
        </p:txBody>
      </p:sp>
      <p:sp>
        <p:nvSpPr>
          <p:cNvPr id="5" name="QO_9_AN.124_1#7b5f544b5?vcp=1&amp;pid=0fd1d1c7d&amp;color=0,0,0&amp;vtp=1&amp;bbb=1&amp;hb=1"/>
          <p:cNvSpPr/>
          <p:nvPr/>
        </p:nvSpPr>
        <p:spPr>
          <a:xfrm>
            <a:off x="502920" y="3454021"/>
            <a:ext cx="11183112" cy="28687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各</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位同学</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，大家好！</a:t>
            </a:r>
            <a:endParaRPr lang="en-US" altLang="zh-CN" sz="1800" dirty="0"/>
          </a:p>
          <a:p>
            <a:pPr latinLnBrk="1">
              <a:lnSpc>
                <a:spcPts val="33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有人说</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：“学习知识必然是痛苦的，因为你只有在痛苦的实践中才能学到东西。”我深以为然</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。人的学习和</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成长的过程好似春蚕吐丝</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，要不断突破，不断进化，才能成长。如果贪图安逸，只能自取灭亡</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。大家一定听说</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过</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“温水煮青蛙”吧，悠然自得是温柔的陷阱。作为新时代青少年，我们不能这样目光短浅。</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只有突破舒适区，</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寻求改变</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，谋求发展，才能迈向成功。就向习近平总书记倡导的那样，青年就要“自讨苦吃</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”。我们可以结合自</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己的特点</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，勇于克服心理障碍，迎难而上，披荆斩棘，让青春在奋斗中闪光。（6分）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wipe(left)">
                                      <p:cBhvr>
                                        <p:cTn id="27" dur="500"/>
                                        <p:tgtEl>
                                          <p:spTgt spid="5">
                                            <p:txEl>
                                              <p:pRg st="3" end="3"/>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wipe(left)">
                                      <p:cBhvr>
                                        <p:cTn id="30" dur="500"/>
                                        <p:tgtEl>
                                          <p:spTgt spid="5">
                                            <p:txEl>
                                              <p:pRg st="4" end="4"/>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wipe(left)">
                                      <p:cBhvr>
                                        <p:cTn id="33" dur="500"/>
                                        <p:tgtEl>
                                          <p:spTgt spid="5">
                                            <p:txEl>
                                              <p:pRg st="5" end="5"/>
                                            </p:tx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
                                            <p:txEl>
                                              <p:pRg st="6" end="6"/>
                                            </p:txEl>
                                          </p:spTgt>
                                        </p:tgtEl>
                                        <p:attrNameLst>
                                          <p:attrName>style.visibility</p:attrName>
                                        </p:attrNameLst>
                                      </p:cBhvr>
                                      <p:to>
                                        <p:strVal val="visible"/>
                                      </p:to>
                                    </p:set>
                                    <p:animEffect transition="in" filter="wipe(left)">
                                      <p:cBhvr>
                                        <p:cTn id="36"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23f67ab7a?vcp=1&amp;pid=fc4a635e8&amp;color=0,0,0&amp;vtp=1&amp;bt=1&amp;bbb=1&amp;hb=1"/>
          <p:cNvSpPr/>
          <p:nvPr/>
        </p:nvSpPr>
        <p:spPr>
          <a:xfrm>
            <a:off x="502920" y="891540"/>
            <a:ext cx="11183112" cy="73152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篇一</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［2023金华金东区二模］学习小组收集了四则有关新能源主题的材料</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，准备整</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理成一份购车指南</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，请你一起来参与。（14分）</a:t>
            </a:r>
            <a:endParaRPr lang="en-US" altLang="zh-CN" sz="2400" dirty="0"/>
          </a:p>
        </p:txBody>
      </p:sp>
      <p:sp>
        <p:nvSpPr>
          <p:cNvPr id="3" name="QM_8_BD.125_1#f83ba03d0?sp=1&amp;vcp=1&amp;pid=23f67ab7a&amp;color=0,0,0&amp;vtp=1&amp;bbb=1&amp;hb=1"/>
          <p:cNvSpPr/>
          <p:nvPr/>
        </p:nvSpPr>
        <p:spPr>
          <a:xfrm>
            <a:off x="502920" y="1625600"/>
            <a:ext cx="11183112" cy="32848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材料一：</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为推动能源低碳化和绿色发展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能源转型变革正在全球兴起</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全球主要国家积极谋求通过加大可</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再生能源的发展力度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向清洁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低碳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高效的能源体系过渡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我国积极推进绿色低碳技术研发和推广应用</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大力发展可再生能源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智能电网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新能源汽车等低碳的新产业新技术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作为交通工具的汽车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每天要排放大量的碳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硫的氧化物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碳氢化合物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铅化物等多种大气污染物</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是重要的大气污染发生源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对人体健康和生态环境带来严重的危害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节能减排是汽车产业发展的永恒主题</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断加强节能减排工作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已成为我国经济实现又好又快发展的迫切需要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摘自“科普中国”科学百科词条，有删改）</a:t>
            </a:r>
            <a:endParaRPr lang="en-US" altLang="zh-CN" dirty="0"/>
          </a:p>
        </p:txBody>
      </p:sp>
    </p:spTree>
  </p:cSld>
  <p:clrMapOvr>
    <a:masterClrMapping/>
  </p:clrMapOvr>
  <p:transition>
    <p:split dir="in"/>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125_2#f83ba03d0?sp=1&amp;vcp=1&amp;pid=23f67ab7a&amp;color=0,0,0&amp;vtp=1&amp;bt=1&amp;bbb=1"/>
          <p:cNvSpPr/>
          <p:nvPr/>
        </p:nvSpPr>
        <p:spPr>
          <a:xfrm>
            <a:off x="502920" y="2144588"/>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材料二：</a:t>
            </a:r>
            <a:endParaRPr lang="en-US" altLang="zh-CN" sz="1800" dirty="0"/>
          </a:p>
        </p:txBody>
      </p:sp>
      <p:pic>
        <p:nvPicPr>
          <p:cNvPr id="3" name="QM_8_BD.125_3#f83ba03d0?vcp=1&amp;pid=23f67ab7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249424" y="2626045"/>
            <a:ext cx="7690104" cy="254203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plit dir="in"/>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125_4#f83ba03d0?sp=1&amp;vcp=1&amp;pid=23f67ab7a&amp;color=0,0,0&amp;vtp=1&amp;bt=1&amp;bbb=1"/>
          <p:cNvSpPr/>
          <p:nvPr/>
        </p:nvSpPr>
        <p:spPr>
          <a:xfrm>
            <a:off x="502920" y="1184214"/>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材料三：</a:t>
            </a:r>
            <a:endParaRPr lang="en-US" altLang="zh-CN" sz="1800" dirty="0"/>
          </a:p>
        </p:txBody>
      </p:sp>
      <p:sp>
        <p:nvSpPr>
          <p:cNvPr id="3" name="QM_8_BD.125_5#f83ba03d0?sp=1&amp;vcp=1&amp;pid=23f67ab7a&amp;color=0,0,0&amp;vtp=1&amp;bbb=1&amp;hb=1"/>
          <p:cNvSpPr/>
          <p:nvPr/>
        </p:nvSpPr>
        <p:spPr>
          <a:xfrm>
            <a:off x="502920" y="1585661"/>
            <a:ext cx="11183112" cy="4542155"/>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从跟随到引领中国新能源汽车跨越式发展底气足</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2023</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上海国际车展阵容庞大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000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多家国内外汽车厂商参展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累计有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500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辆整车集体亮相</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本次车展</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国产新能源汽车成为爆款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比亚迪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广汽埃安等自主品牌各领风骚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从出口数据看</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我国新能源汽车正加速抢占市场</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。2022</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我国汽车出口达到</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340</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万辆</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同比增长</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55</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首次</a:t>
            </a:r>
            <a:endPar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超过德国成为全球第二大汽车出口国</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其中新能源汽车出口</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112</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万辆</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同比增长</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190%，</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占汽车出口总量的</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33%。</a:t>
            </a:r>
            <a:endParaRPr lang="en-US" altLang="zh-CN" sz="1800" spc="-5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中国汽车企业在智能化电动化的新赛道上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实现了从跟随到引领的跨越</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为什么中国新能源汽车有如此</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足的发展底气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笔者认为有三方面原因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在绿色发展理念引领下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新能源汽车产业发展可谓正当其时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党的二十大报告提出</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加快发展方</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式绿色转型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推动经济社会发展绿色化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低碳化是实现高质量发展的关键环节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智能化为新能源汽车赋能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未来汽车产业将会向电动化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智能化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无人驾驶化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车网协同化</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享化和轻量化发展</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为了抢占先机</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车企纷纷投入大笔资金研发智驾系统</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自动驾驶技术更是备受市场关注</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125_6#f83ba03d0?vcp=1&amp;pid=23f67ab7a&amp;color=0,0,0&amp;vtp=1&amp;bt=1&amp;bbb=1&amp;hb=1"/>
          <p:cNvSpPr/>
          <p:nvPr/>
        </p:nvSpPr>
        <p:spPr>
          <a:xfrm>
            <a:off x="502920" y="1610045"/>
            <a:ext cx="11183112" cy="41230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如果说中国新能源汽车已经在全球竞争中赢得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上半场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那么智能网联将是决胜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下半场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的关键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目前</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中国已建设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17</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个国家级智能网联汽车测试示范区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个国家级车联网先导区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16</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个智慧城市基础设施与智能网联</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汽车试点城市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聪明的车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搭配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智慧的路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对于新能源汽车市场来说无疑是一大利好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科研创新领域的原创性引领性科技攻关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确保了新能源汽车产业链稳定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从整车来看</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比亚迪超</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越特斯拉成为全球新能源汽车销量冠军</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去年累计销售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186.35</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从动力电池方面来看</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宁德时代拥有国际先</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进技术水平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同时也是全球最大的动力电池供应商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在汽车芯片方面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我国企业仍需加大研发力度</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辆汽车需使用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000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多颗芯片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而国内汽车芯片的自给率却是个位数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值得一提的是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在本届上海车展中</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本土</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公司的汽车芯片展台明显增多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释放出中国汽车产业进一步强链补链的信号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在新能源时代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中国车企更应在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电</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技术等方面全方位发力</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进一步提高品牌竞争力</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摘自《证券日报》，有删改）</a:t>
            </a:r>
            <a:endParaRPr lang="en-US" altLang="zh-CN" dirty="0"/>
          </a:p>
        </p:txBody>
      </p:sp>
    </p:spTree>
  </p:cSld>
  <p:clrMapOvr>
    <a:masterClrMapping/>
  </p:clrMapOvr>
  <p:transition>
    <p:split dir="in"/>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125_7#f83ba03d0?vcp=1&amp;pid=23f67ab7a&amp;color=0,0,0&amp;vtp=1&amp;bt=1&amp;bbb=1"/>
          <p:cNvSpPr/>
          <p:nvPr/>
        </p:nvSpPr>
        <p:spPr>
          <a:xfrm>
            <a:off x="502920" y="1910940"/>
            <a:ext cx="11183112" cy="7702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材料四：</a:t>
            </a:r>
            <a:endParaRPr lang="en-US" altLang="zh-CN" sz="1800" dirty="0"/>
          </a:p>
          <a:p>
            <a:pPr algn="ctr" latinLnBrk="1">
              <a:lnSpc>
                <a:spcPts val="3100"/>
              </a:lnSpc>
            </a:pPr>
            <a:r>
              <a:rPr lang="en-US" altLang="zh-CN"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燃</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油车</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VS新能源车</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graphicFrame>
        <p:nvGraphicFramePr>
          <p:cNvPr id="87" name="QM_8_BD.125_8#f83ba03d0?colgroup=48&amp;vcp=1&amp;pid=23f67ab7a&amp;color=0,0,0&amp;vtp=1&amp;bbb=1&amp;hb=1"/>
          <p:cNvGraphicFramePr>
            <a:graphicFrameLocks noGrp="1"/>
          </p:cNvGraphicFramePr>
          <p:nvPr/>
        </p:nvGraphicFramePr>
        <p:xfrm>
          <a:off x="502920" y="2819117"/>
          <a:ext cx="11155680" cy="2577529"/>
        </p:xfrm>
        <a:graphic>
          <a:graphicData uri="http://schemas.openxmlformats.org/drawingml/2006/table">
            <a:tbl>
              <a:tblPr/>
              <a:tblGrid>
                <a:gridCol w="5239512"/>
                <a:gridCol w="5916168"/>
              </a:tblGrid>
              <a:tr h="369507">
                <a:tc gridSpan="2">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使用成本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2208022">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燃油车使用成本高</a:t>
                      </a:r>
                      <a:endParaRPr lang="en-US" altLang="zh-CN" sz="1200" dirty="0"/>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加油约8元/升</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每次加油支出：400元</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（假设油箱</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50升一次）</a:t>
                      </a:r>
                      <a:endParaRPr lang="en-US" altLang="zh-CN" sz="1200" dirty="0"/>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三油</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三滤</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发动机保养</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每次约500元</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每年</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保养支出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000元（保养周期为5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000千米）</a:t>
                      </a:r>
                      <a:endParaRPr lang="en-US" altLang="zh-CN" sz="1200" dirty="0"/>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车船税</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购置税</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购税约支出：9</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850元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新能源车使用成本低</a:t>
                      </a:r>
                      <a:endParaRPr lang="en-US" altLang="zh-CN" sz="1200" dirty="0"/>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充电约0.5元/度</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每次充电支出：7元（假设为</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170km续</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航</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仅需14度电）</a:t>
                      </a:r>
                      <a:endParaRPr lang="en-US" altLang="zh-CN" sz="1200" dirty="0"/>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三电保养每次约120元</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每年保养支出：120元</a:t>
                      </a:r>
                      <a:endParaRPr lang="en-US" altLang="zh-CN" sz="1200" dirty="0"/>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新能源车免购置税</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购税支出：0元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8" name="QM_8_BD.125_9#f83ba03d0?colgroup=48&amp;vcp=1&amp;pid=23f67ab7a&amp;color=0,0,0&amp;mp=1&amp;vtp=1&amp;bt=1&amp;bbb=1"/>
          <p:cNvGraphicFramePr>
            <a:graphicFrameLocks noGrp="1"/>
          </p:cNvGraphicFramePr>
          <p:nvPr/>
        </p:nvGraphicFramePr>
        <p:xfrm>
          <a:off x="502920" y="2361536"/>
          <a:ext cx="11155680" cy="2602929"/>
        </p:xfrm>
        <a:graphic>
          <a:graphicData uri="http://schemas.openxmlformats.org/drawingml/2006/table">
            <a:tbl>
              <a:tblPr/>
              <a:tblGrid>
                <a:gridCol w="5239512"/>
                <a:gridCol w="5916168"/>
              </a:tblGrid>
              <a:tr h="369507">
                <a:tc gridSpan="2">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使用体验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2233422">
                <a:tc>
                  <a:txBody>
                    <a:bodyPr/>
                    <a:lstStyle/>
                    <a:p>
                      <a:pPr algn="l"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①上牌难</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部分城市指标紧缺</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一个本地牌照通常很难觅得</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操控难</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传统燃油车更具操控感</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对于新手来说并不友好</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配置传统</a:t>
                      </a:r>
                      <a:endParaRPr lang="en-US" altLang="zh-CN" sz="1200" dirty="0"/>
                    </a:p>
                    <a:p>
                      <a:pPr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加装智能系统并不普及</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且昂贵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①绿牌不限号</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在市区行驶完全不会限行</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也没有上牌困难的问题</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上手快</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新能源车操作对新手友好</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尤其是部分迷你车型</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智能驾驶完善</a:t>
                      </a:r>
                      <a:endParaRPr lang="en-US" altLang="zh-CN" sz="1200" dirty="0"/>
                    </a:p>
                    <a:p>
                      <a:pPr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配备自动泊车</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智能驾驶等功能</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对新手极其友好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9" name="QM_8_BD.125_10#f83ba03d0?colgroup=48&amp;vcp=1&amp;pid=23f67ab7a&amp;color=0,0,0&amp;vtp=1&amp;bt=1&amp;bbb=1"/>
          <p:cNvGraphicFramePr>
            <a:graphicFrameLocks noGrp="1"/>
          </p:cNvGraphicFramePr>
          <p:nvPr/>
        </p:nvGraphicFramePr>
        <p:xfrm>
          <a:off x="502920" y="1742919"/>
          <a:ext cx="11155680" cy="3341561"/>
        </p:xfrm>
        <a:graphic>
          <a:graphicData uri="http://schemas.openxmlformats.org/drawingml/2006/table">
            <a:tbl>
              <a:tblPr/>
              <a:tblGrid>
                <a:gridCol w="5239512"/>
                <a:gridCol w="5916168"/>
              </a:tblGrid>
              <a:tr h="369507">
                <a:tc gridSpan="2">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按需购买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2972054">
                <a:tc>
                  <a:txBody>
                    <a:bodyPr/>
                    <a:lstStyle/>
                    <a:p>
                      <a:pPr algn="l"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①燃油车无惧续航</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更适合长途远行和远距离出行</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补给方便</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城市加油站设施完善</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市场成熟</a:t>
                      </a:r>
                      <a:endParaRPr lang="en-US" altLang="zh-CN" sz="1200" dirty="0"/>
                    </a:p>
                    <a:p>
                      <a:pPr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可选择车型较多</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技术成熟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①新能源车续航焦虑</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实际续航会比标准续航更短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（车上用电设备同时</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需要消耗电量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需要充电桩</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对用户的居住环境有一定需求</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可选择性较少</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市场还未饱和</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可选择车型少</a:t>
                      </a:r>
                      <a:endParaRPr lang="en-US" altLang="zh-CN" sz="1200" dirty="0"/>
                    </a:p>
                    <a:p>
                      <a:pPr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预算需要根据需求调整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9_BD.126_1#fdfe9dc22?sp=1&amp;vcp=1&amp;pid=f83ba03d0&amp;color=0,0,0&amp;vtp=1&amp;bbb=1"/>
          <p:cNvSpPr/>
          <p:nvPr/>
        </p:nvSpPr>
        <p:spPr>
          <a:xfrm>
            <a:off x="502920" y="5215606"/>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1.下面是同学们制作的《新能源汽车购车指南》目录，请你根据上述四则材料补充相应条目。（4分）</a:t>
            </a:r>
            <a:endParaRPr lang="en-US" altLang="zh-CN" sz="1800" dirty="0"/>
          </a:p>
        </p:txBody>
      </p:sp>
    </p:spTree>
  </p:cSld>
  <p:clrMapOvr>
    <a:masterClrMapping/>
  </p:clrMapOvr>
  <p:transition>
    <p:spli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9141a01b9?vcp=1&amp;pid=d52272105&amp;color=0,0,0&amp;vtp=1&amp;bt=1&amp;bbb=1"/>
          <p:cNvSpPr/>
          <p:nvPr/>
        </p:nvSpPr>
        <p:spPr>
          <a:xfrm>
            <a:off x="502920" y="896112"/>
            <a:ext cx="11576050" cy="722376"/>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篇一</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［2024杭州中考］</a:t>
            </a:r>
            <a:r>
              <a:rPr lang="zh-CN" altLang="en-US" sz="2400" b="1" dirty="0">
                <a:latin typeface="黑体" panose="02010609060101010101" pitchFamily="34" charset="-122"/>
                <a:ea typeface="黑体" panose="02010609060101010101" pitchFamily="34" charset="-122"/>
                <a:cs typeface="黑体" panose="02010609060101010101" pitchFamily="34" charset="-122"/>
              </a:rPr>
              <a:t>阅读下文</a:t>
            </a:r>
            <a:r>
              <a:rPr lang="en-US" altLang="zh-CN" sz="2400" b="1" dirty="0">
                <a:latin typeface="黑体" panose="02010609060101010101" pitchFamily="34" charset="-122"/>
                <a:ea typeface="黑体" panose="02010609060101010101" pitchFamily="34" charset="-122"/>
                <a:cs typeface="黑体" panose="02010609060101010101" pitchFamily="34" charset="-122"/>
              </a:rPr>
              <a:t>,</a:t>
            </a:r>
            <a:r>
              <a:rPr lang="zh-CN" altLang="en-US" sz="2400" b="1" dirty="0">
                <a:latin typeface="黑体" panose="02010609060101010101" pitchFamily="34" charset="-122"/>
                <a:ea typeface="黑体" panose="02010609060101010101" pitchFamily="34" charset="-122"/>
                <a:cs typeface="黑体" panose="02010609060101010101" pitchFamily="34" charset="-122"/>
              </a:rPr>
              <a:t>完成学习任务。</a:t>
            </a:r>
            <a:r>
              <a:rPr lang="en-US" altLang="zh-CN" sz="2400" b="1" dirty="0">
                <a:latin typeface="黑体" panose="02010609060101010101" pitchFamily="34" charset="-122"/>
                <a:ea typeface="黑体" panose="02010609060101010101" pitchFamily="34" charset="-122"/>
                <a:cs typeface="黑体" panose="02010609060101010101" pitchFamily="34" charset="-122"/>
              </a:rPr>
              <a:t>(13</a:t>
            </a:r>
            <a:r>
              <a:rPr lang="zh-CN" altLang="en-US" sz="2400" b="1" dirty="0">
                <a:latin typeface="黑体" panose="02010609060101010101" pitchFamily="34" charset="-122"/>
                <a:ea typeface="黑体" panose="02010609060101010101" pitchFamily="34" charset="-122"/>
                <a:cs typeface="黑体" panose="02010609060101010101" pitchFamily="34" charset="-122"/>
              </a:rPr>
              <a:t>分</a:t>
            </a:r>
            <a:r>
              <a:rPr lang="en-US" altLang="zh-CN" sz="2400" b="1" dirty="0">
                <a:latin typeface="黑体" panose="02010609060101010101" pitchFamily="34" charset="-122"/>
                <a:ea typeface="黑体" panose="02010609060101010101" pitchFamily="34" charset="-122"/>
                <a:cs typeface="黑体" panose="02010609060101010101" pitchFamily="34" charset="-122"/>
              </a:rPr>
              <a:t>)</a:t>
            </a:r>
            <a:endParaRPr lang="en-US" altLang="zh-CN" sz="2400" b="1" dirty="0">
              <a:latin typeface="黑体" panose="02010609060101010101" pitchFamily="34" charset="-122"/>
              <a:ea typeface="黑体" panose="02010609060101010101" pitchFamily="34" charset="-122"/>
              <a:cs typeface="黑体" panose="02010609060101010101" pitchFamily="34" charset="-122"/>
            </a:endParaRPr>
          </a:p>
        </p:txBody>
      </p:sp>
      <p:sp>
        <p:nvSpPr>
          <p:cNvPr id="6" name="文本框 5"/>
          <p:cNvSpPr txBox="1"/>
          <p:nvPr/>
        </p:nvSpPr>
        <p:spPr>
          <a:xfrm>
            <a:off x="502920" y="1618615"/>
            <a:ext cx="11408410" cy="2334895"/>
          </a:xfrm>
          <a:prstGeom prst="rect">
            <a:avLst/>
          </a:prstGeom>
        </p:spPr>
        <p:txBody>
          <a:bodyPr wrap="square">
            <a:noAutofit/>
          </a:bodyPr>
          <a:p>
            <a:pPr indent="0" defTabSz="266700" fontAlgn="auto">
              <a:lnSpc>
                <a:spcPct val="150000"/>
              </a:lnSpc>
              <a:spcBef>
                <a:spcPct val="0"/>
              </a:spcBef>
              <a:spcAft>
                <a:spcPct val="0"/>
              </a:spcAft>
            </a:pPr>
            <a:r>
              <a:rPr lang="zh-CN" altLang="en-US" sz="1600" b="1">
                <a:latin typeface="黑体" panose="02010609060101010101" pitchFamily="34" charset="-122"/>
                <a:ea typeface="黑体" panose="02010609060101010101" pitchFamily="34" charset="-122"/>
                <a:cs typeface="黑体" panose="02010609060101010101" pitchFamily="34" charset="-122"/>
              </a:rPr>
              <a:t>材料二</a:t>
            </a:r>
            <a:r>
              <a:rPr lang="en-US" altLang="zh-CN" sz="1600">
                <a:latin typeface="黑体" panose="02010609060101010101" pitchFamily="34" charset="-122"/>
                <a:ea typeface="黑体" panose="02010609060101010101" pitchFamily="34" charset="-122"/>
                <a:cs typeface="黑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未成年人使用互联网学习和娱乐情况</a:t>
            </a:r>
            <a:endParaRPr lang="zh-CN" altLang="en-US" sz="1600">
              <a:latin typeface="楷体" panose="02010609060101010101" pitchFamily="34" charset="-122"/>
              <a:ea typeface="楷体" panose="02010609060101010101" pitchFamily="34" charset="-122"/>
              <a:cs typeface="楷体" panose="02010609060101010101" pitchFamily="34" charset="-122"/>
            </a:endParaRPr>
          </a:p>
          <a:p>
            <a:pPr indent="457200" defTabSz="266700" fontAlgn="auto">
              <a:lnSpc>
                <a:spcPct val="150000"/>
              </a:lnSpc>
              <a:spcBef>
                <a:spcPct val="0"/>
              </a:spcBef>
              <a:spcAft>
                <a:spcPct val="0"/>
              </a:spcAft>
            </a:pP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第</a:t>
            </a:r>
            <a:r>
              <a:rPr lang="en-US" altLang="zh-CN" sz="1600">
                <a:latin typeface="楷体" panose="02010609060101010101" pitchFamily="34" charset="-122"/>
                <a:ea typeface="楷体" panose="02010609060101010101" pitchFamily="34" charset="-122"/>
                <a:cs typeface="楷体" panose="02010609060101010101" pitchFamily="34" charset="-122"/>
              </a:rPr>
              <a:t>5</a:t>
            </a:r>
            <a:r>
              <a:rPr lang="zh-CN" altLang="en-US" sz="1600">
                <a:latin typeface="楷体" panose="02010609060101010101" pitchFamily="34" charset="-122"/>
                <a:ea typeface="楷体" panose="02010609060101010101" pitchFamily="34" charset="-122"/>
                <a:cs typeface="楷体" panose="02010609060101010101" pitchFamily="34" charset="-122"/>
              </a:rPr>
              <a:t>次全国未成年人互联网使用情况调查报告</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显示</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未成年网民利用互联网复习学过知识的比例最高</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为</a:t>
            </a:r>
            <a:r>
              <a:rPr lang="en-US" altLang="zh-CN" sz="1600">
                <a:latin typeface="楷体" panose="02010609060101010101" pitchFamily="34" charset="-122"/>
                <a:ea typeface="楷体" panose="02010609060101010101" pitchFamily="34" charset="-122"/>
                <a:cs typeface="楷体" panose="02010609060101010101" pitchFamily="34" charset="-122"/>
              </a:rPr>
              <a:t>46.5%;</a:t>
            </a:r>
            <a:r>
              <a:rPr lang="zh-CN" altLang="en-US" sz="1600">
                <a:latin typeface="楷体" panose="02010609060101010101" pitchFamily="34" charset="-122"/>
                <a:ea typeface="楷体" panose="02010609060101010101" pitchFamily="34" charset="-122"/>
                <a:cs typeface="楷体" panose="02010609060101010101" pitchFamily="34" charset="-122"/>
              </a:rPr>
              <a:t>利用互联网在线答疑、背单词、学习课外知识、做作业的比例均在</a:t>
            </a:r>
            <a:r>
              <a:rPr lang="en-US" altLang="zh-CN" sz="1600">
                <a:latin typeface="楷体" panose="02010609060101010101" pitchFamily="34" charset="-122"/>
                <a:ea typeface="楷体" panose="02010609060101010101" pitchFamily="34" charset="-122"/>
                <a:cs typeface="楷体" panose="02010609060101010101" pitchFamily="34" charset="-122"/>
              </a:rPr>
              <a:t>35%</a:t>
            </a:r>
            <a:r>
              <a:rPr lang="zh-CN" altLang="en-US" sz="1600">
                <a:latin typeface="楷体" panose="02010609060101010101" pitchFamily="34" charset="-122"/>
                <a:ea typeface="楷体" panose="02010609060101010101" pitchFamily="34" charset="-122"/>
                <a:cs typeface="楷体" panose="02010609060101010101" pitchFamily="34" charset="-122"/>
              </a:rPr>
              <a:t>至</a:t>
            </a:r>
            <a:r>
              <a:rPr lang="en-US" altLang="zh-CN" sz="1600">
                <a:latin typeface="楷体" panose="02010609060101010101" pitchFamily="34" charset="-122"/>
                <a:ea typeface="楷体" panose="02010609060101010101" pitchFamily="34" charset="-122"/>
                <a:cs typeface="楷体" panose="02010609060101010101" pitchFamily="34" charset="-122"/>
              </a:rPr>
              <a:t>40%</a:t>
            </a:r>
            <a:r>
              <a:rPr lang="zh-CN" altLang="en-US" sz="1600">
                <a:latin typeface="楷体" panose="02010609060101010101" pitchFamily="34" charset="-122"/>
                <a:ea typeface="楷体" panose="02010609060101010101" pitchFamily="34" charset="-122"/>
                <a:cs typeface="楷体" panose="02010609060101010101" pitchFamily="34" charset="-122"/>
              </a:rPr>
              <a:t>之间。</a:t>
            </a:r>
            <a:endParaRPr lang="zh-CN" altLang="en-US" sz="1600">
              <a:latin typeface="楷体" panose="02010609060101010101" pitchFamily="34" charset="-122"/>
              <a:ea typeface="楷体" panose="02010609060101010101" pitchFamily="34" charset="-122"/>
              <a:cs typeface="楷体" panose="02010609060101010101" pitchFamily="34" charset="-122"/>
            </a:endParaRPr>
          </a:p>
          <a:p>
            <a:pPr indent="457200" defTabSz="266700" fontAlgn="auto">
              <a:lnSpc>
                <a:spcPct val="150000"/>
              </a:lnSpc>
              <a:spcBef>
                <a:spcPct val="0"/>
              </a:spcBef>
              <a:spcAft>
                <a:spcPct val="0"/>
              </a:spcAft>
            </a:pP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第</a:t>
            </a:r>
            <a:r>
              <a:rPr lang="en-US" altLang="zh-CN" sz="1600">
                <a:latin typeface="楷体" panose="02010609060101010101" pitchFamily="34" charset="-122"/>
                <a:ea typeface="楷体" panose="02010609060101010101" pitchFamily="34" charset="-122"/>
                <a:cs typeface="楷体" panose="02010609060101010101" pitchFamily="34" charset="-122"/>
              </a:rPr>
              <a:t>5</a:t>
            </a:r>
            <a:r>
              <a:rPr lang="zh-CN" altLang="en-US" sz="1600">
                <a:latin typeface="楷体" panose="02010609060101010101" pitchFamily="34" charset="-122"/>
                <a:ea typeface="楷体" panose="02010609060101010101" pitchFamily="34" charset="-122"/>
                <a:cs typeface="楷体" panose="02010609060101010101" pitchFamily="34" charset="-122"/>
              </a:rPr>
              <a:t>次全国未成年人互联网使用情况调查报告</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显示</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有</a:t>
            </a:r>
            <a:r>
              <a:rPr lang="en-US" altLang="zh-CN" sz="1600">
                <a:latin typeface="楷体" panose="02010609060101010101" pitchFamily="34" charset="-122"/>
                <a:ea typeface="楷体" panose="02010609060101010101" pitchFamily="34" charset="-122"/>
                <a:cs typeface="楷体" panose="02010609060101010101" pitchFamily="34" charset="-122"/>
              </a:rPr>
              <a:t>54.1%</a:t>
            </a:r>
            <a:r>
              <a:rPr lang="zh-CN" altLang="en-US" sz="1600">
                <a:latin typeface="楷体" panose="02010609060101010101" pitchFamily="34" charset="-122"/>
                <a:ea typeface="楷体" panose="02010609060101010101" pitchFamily="34" charset="-122"/>
                <a:cs typeface="楷体" panose="02010609060101010101" pitchFamily="34" charset="-122"/>
              </a:rPr>
              <a:t>的未成年网民表示经常在网上看短视频</a:t>
            </a:r>
            <a:r>
              <a:rPr lang="en-US" altLang="zh-CN" sz="1600">
                <a:latin typeface="楷体" panose="02010609060101010101" pitchFamily="34" charset="-122"/>
                <a:ea typeface="楷体" panose="02010609060101010101" pitchFamily="34" charset="-122"/>
                <a:cs typeface="楷体" panose="02010609060101010101" pitchFamily="34" charset="-122"/>
              </a:rPr>
              <a:t>,77.5%</a:t>
            </a:r>
            <a:r>
              <a:rPr lang="zh-CN" altLang="en-US" sz="1600">
                <a:latin typeface="楷体" panose="02010609060101010101" pitchFamily="34" charset="-122"/>
                <a:ea typeface="楷体" panose="02010609060101010101" pitchFamily="34" charset="-122"/>
                <a:cs typeface="楷体" panose="02010609060101010101" pitchFamily="34" charset="-122"/>
              </a:rPr>
              <a:t>的家长表示会担心孩子看短视频的时间过长</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沉迷网络</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受到不良诱导。</a:t>
            </a:r>
            <a:endParaRPr lang="zh-CN" altLang="en-US" sz="1600">
              <a:latin typeface="楷体" panose="02010609060101010101" pitchFamily="34" charset="-122"/>
              <a:ea typeface="楷体" panose="02010609060101010101" pitchFamily="34" charset="-122"/>
              <a:cs typeface="楷体" panose="02010609060101010101" pitchFamily="34" charset="-122"/>
            </a:endParaRPr>
          </a:p>
          <a:p>
            <a:pPr indent="457200" defTabSz="266700" fontAlgn="auto">
              <a:lnSpc>
                <a:spcPct val="150000"/>
              </a:lnSpc>
              <a:spcBef>
                <a:spcPct val="0"/>
              </a:spcBef>
              <a:spcAft>
                <a:spcPct val="0"/>
              </a:spcAft>
            </a:pPr>
            <a:endParaRPr lang="zh-CN" altLang="en-US" sz="1600">
              <a:latin typeface="楷体" panose="02010609060101010101" pitchFamily="34" charset="-122"/>
              <a:ea typeface="楷体" panose="02010609060101010101" pitchFamily="34" charset="-122"/>
              <a:cs typeface="楷体" panose="02010609060101010101" pitchFamily="34" charset="-122"/>
            </a:endParaRPr>
          </a:p>
          <a:p>
            <a:pPr indent="0" defTabSz="266700" fontAlgn="auto">
              <a:lnSpc>
                <a:spcPct val="150000"/>
              </a:lnSpc>
              <a:spcBef>
                <a:spcPct val="0"/>
              </a:spcBef>
              <a:spcAft>
                <a:spcPct val="0"/>
              </a:spcAft>
            </a:pPr>
            <a:r>
              <a:rPr lang="zh-CN" altLang="en-US" sz="1600" b="1">
                <a:latin typeface="黑体" panose="02010609060101010101" pitchFamily="34" charset="-122"/>
                <a:ea typeface="黑体" panose="02010609060101010101" pitchFamily="34" charset="-122"/>
                <a:cs typeface="黑体" panose="02010609060101010101" pitchFamily="34" charset="-122"/>
              </a:rPr>
              <a:t>材料三</a:t>
            </a:r>
            <a:r>
              <a:rPr lang="en-US" altLang="zh-CN" sz="1600">
                <a:latin typeface="黑体" panose="02010609060101010101" pitchFamily="34" charset="-122"/>
                <a:ea typeface="黑体" panose="02010609060101010101" pitchFamily="34" charset="-122"/>
                <a:cs typeface="黑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专家建议</a:t>
            </a:r>
            <a:endParaRPr lang="zh-CN" altLang="en-US" sz="1600">
              <a:latin typeface="楷体" panose="02010609060101010101" pitchFamily="34" charset="-122"/>
              <a:ea typeface="楷体" panose="02010609060101010101" pitchFamily="34" charset="-122"/>
              <a:cs typeface="楷体" panose="02010609060101010101" pitchFamily="34" charset="-122"/>
            </a:endParaRPr>
          </a:p>
          <a:p>
            <a:pPr indent="457200" defTabSz="266700" fontAlgn="auto">
              <a:lnSpc>
                <a:spcPct val="150000"/>
              </a:lnSpc>
              <a:spcBef>
                <a:spcPct val="0"/>
              </a:spcBef>
              <a:spcAft>
                <a:spcPct val="0"/>
              </a:spcAft>
            </a:pPr>
            <a:r>
              <a:rPr lang="zh-CN" altLang="en-US" sz="1600">
                <a:latin typeface="楷体" panose="02010609060101010101" pitchFamily="34" charset="-122"/>
                <a:ea typeface="楷体" panose="02010609060101010101" pitchFamily="34" charset="-122"/>
                <a:cs typeface="楷体" panose="02010609060101010101" pitchFamily="34" charset="-122"/>
              </a:rPr>
              <a:t>首都师范大学教育学院院长建议</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未来可加大优质教育内容供给</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进一步做好供给方式的精细化管理</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为学生提供优质学习方案。</a:t>
            </a:r>
            <a:endParaRPr lang="zh-CN" altLang="en-US" sz="1600">
              <a:latin typeface="楷体" panose="02010609060101010101" pitchFamily="34" charset="-122"/>
              <a:ea typeface="楷体" panose="02010609060101010101" pitchFamily="34" charset="-122"/>
              <a:cs typeface="楷体" panose="02010609060101010101" pitchFamily="34" charset="-122"/>
            </a:endParaRPr>
          </a:p>
          <a:p>
            <a:pPr indent="457200" defTabSz="266700" fontAlgn="auto">
              <a:lnSpc>
                <a:spcPct val="150000"/>
              </a:lnSpc>
              <a:spcBef>
                <a:spcPct val="0"/>
              </a:spcBef>
              <a:spcAft>
                <a:spcPct val="0"/>
              </a:spcAft>
            </a:pPr>
            <a:r>
              <a:rPr lang="zh-CN" altLang="en-US" sz="1600">
                <a:latin typeface="楷体" panose="02010609060101010101" pitchFamily="34" charset="-122"/>
                <a:ea typeface="楷体" panose="02010609060101010101" pitchFamily="34" charset="-122"/>
                <a:cs typeface="楷体" panose="02010609060101010101" pitchFamily="34" charset="-122"/>
              </a:rPr>
              <a:t>中国青少年研究中心少年儿童研究所所长认为</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要强化家长互联网使用能力的培训</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通过社区培训、家长学校等形式</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让家长具备正确管理未成年人上网的技能。</a:t>
            </a:r>
            <a:endParaRPr lang="zh-CN" altLang="en-US" sz="1600">
              <a:latin typeface="楷体" panose="02010609060101010101" pitchFamily="34" charset="-122"/>
              <a:ea typeface="楷体" panose="02010609060101010101" pitchFamily="34" charset="-122"/>
              <a:cs typeface="楷体" panose="02010609060101010101" pitchFamily="34" charset="-122"/>
            </a:endParaRPr>
          </a:p>
        </p:txBody>
      </p:sp>
    </p:spTree>
  </p:cSld>
  <p:clrMapOvr>
    <a:masterClrMapping/>
  </p:clrMapOvr>
  <p:transition>
    <p:split dir="in"/>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0" name="QB_9_BD.126_2#fdfe9dc22?colgroup=48&amp;vcp=1&amp;pid=f83ba03d0&amp;color=0,0,0&amp;mp=1&amp;vtp=1&amp;bt=1&amp;bbb=1"/>
          <p:cNvGraphicFramePr>
            <a:graphicFrameLocks noGrp="1"/>
          </p:cNvGraphicFramePr>
          <p:nvPr/>
        </p:nvGraphicFramePr>
        <p:xfrm>
          <a:off x="502920" y="2360044"/>
          <a:ext cx="11164824" cy="2605913"/>
        </p:xfrm>
        <a:graphic>
          <a:graphicData uri="http://schemas.openxmlformats.org/drawingml/2006/table">
            <a:tbl>
              <a:tblPr/>
              <a:tblGrid>
                <a:gridCol w="11164824"/>
              </a:tblGrid>
              <a:tr h="2605913">
                <a:tc>
                  <a:txBody>
                    <a:bodyPr/>
                    <a:lstStyle/>
                    <a:p>
                      <a:pPr algn="ctr" latinLnBrk="1" hangingPunct="0">
                        <a:lnSpc>
                          <a:spcPts val="29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新能源汽车购车指南</a:t>
                      </a:r>
                      <a:endParaRPr lang="en-US" altLang="zh-CN" sz="1200" dirty="0"/>
                    </a:p>
                    <a:p>
                      <a:pPr algn="ctr" latinLnBrk="1" hangingPunct="0">
                        <a:lnSpc>
                          <a:spcPts val="29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目</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录</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新能源发展背景</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根据材料三进行填写）</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根据材料四进行填写）</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新能源车型分类</a:t>
                      </a:r>
                      <a:endParaRPr lang="en-US" altLang="zh-CN" sz="1200" dirty="0"/>
                    </a:p>
                    <a:p>
                      <a:pPr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五</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客户信息调查表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9_AN.127_1#fdfe9dc22.blank?vcp=1&amp;pid=f83ba03d0&amp;color=0,0,0&amp;mp=1&amp;vpa=25&amp;vtp=1&amp;bbb=1"/>
          <p:cNvSpPr/>
          <p:nvPr/>
        </p:nvSpPr>
        <p:spPr>
          <a:xfrm>
            <a:off x="1253576" y="3478468"/>
            <a:ext cx="1766888" cy="31623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新能源市场现状</a:t>
            </a:r>
            <a:endParaRPr lang="en-US" altLang="zh-CN" dirty="0"/>
          </a:p>
        </p:txBody>
      </p:sp>
      <p:sp>
        <p:nvSpPr>
          <p:cNvPr id="4" name="QB_9_AN.128_1#fdfe9dc22.blank?vcp=1&amp;pid=f83ba03d0&amp;color=0,0,0&amp;mp=1&amp;vpa=26&amp;vtp=1&amp;bbb=1"/>
          <p:cNvSpPr/>
          <p:nvPr/>
        </p:nvSpPr>
        <p:spPr>
          <a:xfrm>
            <a:off x="1253576" y="3846769"/>
            <a:ext cx="3252788" cy="31604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新能源车的优势和劣势（4分）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9_BD.129_1#c7aa22156?sp=1&amp;vcp=1&amp;pid=f83ba03d0&amp;color=0,0,0&amp;vtp=1&amp;bt=1&amp;bbb=1&amp;hb=1"/>
          <p:cNvSpPr/>
          <p:nvPr/>
        </p:nvSpPr>
        <p:spPr>
          <a:xfrm>
            <a:off x="502920" y="1305086"/>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2.材料二中的统计图，你觉得放入《新能源汽车购车指南》中的哪个部分较合适？简述理由。（3分）</a:t>
            </a:r>
            <a:endParaRPr lang="en-US" altLang="zh-CN" sz="1800" dirty="0"/>
          </a:p>
          <a:p>
            <a:pPr latinLnBrk="1">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我认为将材料二中的图放入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《新能源汽车购车指南</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》的第</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部分比较合适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理由是：</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a:t>
            </a:r>
            <a:endParaRPr lang="en-US" altLang="zh-CN" dirty="0"/>
          </a:p>
        </p:txBody>
      </p:sp>
      <p:sp>
        <p:nvSpPr>
          <p:cNvPr id="3" name="QB_9_AN.130_1#c7aa22156.blank?vcp=1&amp;pid=f83ba03d0&amp;color=0,0,0&amp;vpa=27&amp;vtp=1"/>
          <p:cNvSpPr/>
          <p:nvPr/>
        </p:nvSpPr>
        <p:spPr>
          <a:xfrm>
            <a:off x="6680675" y="1693706"/>
            <a:ext cx="395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二</a:t>
            </a:r>
            <a:endParaRPr lang="en-US" altLang="zh-CN" dirty="0"/>
          </a:p>
        </p:txBody>
      </p:sp>
      <p:sp>
        <p:nvSpPr>
          <p:cNvPr id="4" name="QB_9_AN.131_1#c7aa22156.blank?vcp=1&amp;pid=f83ba03d0&amp;color=0,0,0&amp;vpa=28&amp;vtp=1&amp;bbb=1&amp;hb=1"/>
          <p:cNvSpPr/>
          <p:nvPr/>
        </p:nvSpPr>
        <p:spPr>
          <a:xfrm>
            <a:off x="502920" y="1693706"/>
            <a:ext cx="11183112" cy="778955"/>
          </a:xfrm>
          <a:prstGeom prst="rect">
            <a:avLst/>
          </a:prstGeom>
          <a:noFill/>
        </p:spPr>
        <p:txBody>
          <a:bodyPr wrap="square" lIns="0" tIns="0" rIns="0" bIns="0" rtlCol="0" anchor="t"/>
          <a:lstStyle/>
          <a:p>
            <a:pPr latinLnBrk="1">
              <a:lnSpc>
                <a:spcPct val="1500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该部分介绍了新能源市场现状</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，材料二的图与该部分内容相符合。（3分）</a:t>
            </a:r>
            <a:endParaRPr lang="en-US" altLang="zh-CN" dirty="0"/>
          </a:p>
        </p:txBody>
      </p:sp>
      <p:sp>
        <p:nvSpPr>
          <p:cNvPr id="5" name="QO_9_BD.132_1#1d3cf9b31?sp=1&amp;vcp=1&amp;pid=f83ba03d0&amp;color=0,0,0&amp;vtp=1&amp;bbb=1&amp;hb=1"/>
          <p:cNvSpPr/>
          <p:nvPr/>
        </p:nvSpPr>
        <p:spPr>
          <a:xfrm>
            <a:off x="502920" y="2545368"/>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3.小文妈妈想买一辆新能源汽车，请你根据她填写的《新能源汽车客户信息调查表》帮助她分析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，她是否适合购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买新能源汽车</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a:t>
            </a:r>
            <a:endParaRPr lang="en-US" altLang="zh-CN" dirty="0"/>
          </a:p>
        </p:txBody>
      </p:sp>
      <p:graphicFrame>
        <p:nvGraphicFramePr>
          <p:cNvPr id="91" name="QO_9_BD.132_2#1d3cf9b31?colgroup=48&amp;vcp=1&amp;pid=f83ba03d0&amp;color=0,0,0&amp;vtp=1&amp;bbb=1"/>
          <p:cNvGraphicFramePr>
            <a:graphicFrameLocks noGrp="1"/>
          </p:cNvGraphicFramePr>
          <p:nvPr/>
        </p:nvGraphicFramePr>
        <p:xfrm>
          <a:off x="502920" y="3457863"/>
          <a:ext cx="11146536" cy="2544636"/>
        </p:xfrm>
        <a:graphic>
          <a:graphicData uri="http://schemas.openxmlformats.org/drawingml/2006/table">
            <a:tbl>
              <a:tblPr/>
              <a:tblGrid>
                <a:gridCol w="2962656"/>
                <a:gridCol w="4078224"/>
                <a:gridCol w="4105656"/>
              </a:tblGrid>
              <a:tr h="385382">
                <a:tc gridSpan="3">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新能源汽车客户信息调查表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390017">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姓名：小文妈妈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性别：女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年龄：43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驾龄：1年内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家庭住址：金华市金东区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65836">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联系电话：13566778899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您是否有购买新能源汽车的意向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56692">
                <a:tc gridSpan="3">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您是否了解新能源汽车：比较了解</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听说过</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不了解□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56692">
                <a:tc gridSpan="3">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您购买汽车的预算：5万以下□</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10万</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10万—20万□</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20万以上□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bl>
          </a:graphicData>
        </a:graphic>
      </p:graphicFrame>
      <p:pic>
        <p:nvPicPr>
          <p:cNvPr id="7" name="QO_9_BD.132_3#1d3cf9b31.table_image?tii=13&amp;vcp=1&amp;pid=f83ba03d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055702" y="4694526"/>
            <a:ext cx="283464"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O_9_BD.132_4#1d3cf9b31.table_image?tii=14&amp;vcp=1&amp;pid=f83ba03d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044717" y="5155790"/>
            <a:ext cx="274320" cy="2743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QO_9_BD.132_5#1d3cf9b31.table_image?tii=15&amp;vcp=1&amp;pid=f83ba03d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816117" y="5612482"/>
            <a:ext cx="274320" cy="2743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 name="QO_9_BD.132_6#1d3cf9b31?colgroup=48&amp;vcp=1&amp;pid=f83ba03d0&amp;color=0,0,0&amp;mp=1&amp;vtp=1&amp;bt=1&amp;bbb=1"/>
          <p:cNvGraphicFramePr>
            <a:graphicFrameLocks noGrp="1"/>
          </p:cNvGraphicFramePr>
          <p:nvPr/>
        </p:nvGraphicFramePr>
        <p:xfrm>
          <a:off x="502920" y="1081248"/>
          <a:ext cx="11185137" cy="3428302"/>
        </p:xfrm>
        <a:graphic>
          <a:graphicData uri="http://schemas.openxmlformats.org/drawingml/2006/table">
            <a:tbl>
              <a:tblPr/>
              <a:tblGrid>
                <a:gridCol w="11185137"/>
              </a:tblGrid>
              <a:tr h="385382">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新能源汽车客户信息调查表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61364">
                <a:tc>
                  <a:txBody>
                    <a:bodyPr/>
                    <a:lstStyle/>
                    <a:p>
                      <a:pPr algn="l" latinLnBrk="1" hangingPunct="0">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您购买汽车最关注的四个方面</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：价格</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品牌□</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续航</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质保</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使用成本</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a:t>
                      </a:r>
                      <a:endParaRPr lang="en-US" altLang="zh-CN" sz="900" spc="0" dirty="0">
                        <a:latin typeface="宋体" panose="02010600030101010101" pitchFamily="2" charset="-122"/>
                      </a:endParaRPr>
                    </a:p>
                    <a:p>
                      <a:pPr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智能性</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操控性□</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售后服务□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6692">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您家里是否有燃油车</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68172">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您是否经常需要跑长途（200千米以上）：是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否</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6692">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您家小区能否安装充电桩</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3" name="QO_9_BD.132_7#1d3cf9b31.table_image?tii=16&amp;vcp=1&amp;pid=f83ba03d0&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323992" y="1833280"/>
            <a:ext cx="274320" cy="2743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9_BD.132_8#1d3cf9b31.table_image?tii=17&amp;vcp=1&amp;pid=f83ba03d0&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79842" y="1833280"/>
            <a:ext cx="274320" cy="2743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9_BD.132_9#1d3cf9b31.table_image?tii=18&amp;vcp=1&amp;pid=f83ba03d0&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94292" y="1833280"/>
            <a:ext cx="274320" cy="2743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O_9_BD.132_10#1d3cf9b31.table_image?tii=19&amp;vcp=1&amp;pid=f83ba03d0&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352192" y="2120300"/>
            <a:ext cx="274320" cy="2743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O_9_BD.132_11#1d3cf9b31.table_image?tii=20&amp;vcp=1&amp;pid=f83ba03d0&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80992" y="2794670"/>
            <a:ext cx="274320" cy="2743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O_9_BD.132_12#1d3cf9b31.table_image?tii=21&amp;vcp=1&amp;pid=f83ba03d0&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559067" y="3459325"/>
            <a:ext cx="274320" cy="2743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QO_9_BD.132_13#1d3cf9b31.table_image?tii=22&amp;vcp=1&amp;pid=f83ba03d0&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38192" y="4119533"/>
            <a:ext cx="274320" cy="2743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10" name="QO_9_AN.133_1#1d3cf9b31?vcp=1&amp;pid=f83ba03d0&amp;color=0,0,0&amp;vtp=1&amp;bbb=1&amp;hb=1"/>
          <p:cNvSpPr/>
          <p:nvPr/>
        </p:nvSpPr>
        <p:spPr>
          <a:xfrm>
            <a:off x="502920" y="4642836"/>
            <a:ext cx="11183112" cy="16114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【示例】适合。首先，她对价格、质保、使用成本和智能性方面比较关注</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，而新能源汽车在这些方面都有明显</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优势</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。其次，她不经常需要跑长途，说明其日常行驶需求不大</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，而新能源汽车在城市通勤和短途出行方面更加</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实用</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。最后，她家小区可以安装充电桩，也方便日常充电使用。因此</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，在符合她购买预算范围内并根据个人喜</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好选择适合自己的新能源汽车是一个不错的选择</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。（7分）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animEffect transition="in" filter="wipe(left)">
                                      <p:cBhvr>
                                        <p:cTn id="7" dur="500"/>
                                        <p:tgtEl>
                                          <p:spTgt spid="10">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
                                            <p:txEl>
                                              <p:pRg st="0" end="0"/>
                                            </p:txEl>
                                          </p:spTgt>
                                        </p:tgtEl>
                                        <p:attrNameLst>
                                          <p:attrName>style.visibility</p:attrName>
                                        </p:attrNameLst>
                                      </p:cBhvr>
                                      <p:to>
                                        <p:strVal val="visible"/>
                                      </p:to>
                                    </p:set>
                                    <p:animEffect transition="in" filter="wipe(left)">
                                      <p:cBhvr>
                                        <p:cTn id="10" dur="500"/>
                                        <p:tgtEl>
                                          <p:spTgt spid="10">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animEffect transition="in" filter="wipe(left)">
                                      <p:cBhvr>
                                        <p:cTn id="13" dur="500"/>
                                        <p:tgtEl>
                                          <p:spTgt spid="10">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0">
                                            <p:txEl>
                                              <p:pRg st="2" end="2"/>
                                            </p:txEl>
                                          </p:spTgt>
                                        </p:tgtEl>
                                        <p:attrNameLst>
                                          <p:attrName>style.visibility</p:attrName>
                                        </p:attrNameLst>
                                      </p:cBhvr>
                                      <p:to>
                                        <p:strVal val="visible"/>
                                      </p:to>
                                    </p:set>
                                    <p:animEffect transition="in" filter="wipe(left)">
                                      <p:cBhvr>
                                        <p:cTn id="16" dur="500"/>
                                        <p:tgtEl>
                                          <p:spTgt spid="10">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animEffect transition="in" filter="wipe(left)">
                                      <p:cBhvr>
                                        <p:cTn id="19"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36009f581?vcp=1&amp;pid=fc4a635e8&amp;color=0,0,0&amp;vtp=1&amp;bt=1&amp;bbb=1&amp;hb=1"/>
          <p:cNvSpPr/>
          <p:nvPr/>
        </p:nvSpPr>
        <p:spPr>
          <a:xfrm>
            <a:off x="502920" y="891540"/>
            <a:ext cx="11183112" cy="73152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［2023宁波海曙区一模］学校开展Ch</a:t>
            </a:r>
            <a:r>
              <a:rPr lang="en-US" altLang="zh-CN" sz="2400" b="1"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tGPT科普活动</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，将在校科普长廊布置展</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板</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，请你参与完成以下任务。（12分）</a:t>
            </a:r>
            <a:endParaRPr lang="en-US" altLang="zh-CN" sz="2400" dirty="0"/>
          </a:p>
        </p:txBody>
      </p:sp>
      <p:graphicFrame>
        <p:nvGraphicFramePr>
          <p:cNvPr id="93" name="QM_8_BD.134_1#df1c8df48?colgroup=48&amp;vcp=1&amp;pid=36009f581&amp;color=0,0,0&amp;vtp=1&amp;bbb=1&amp;hb=1"/>
          <p:cNvGraphicFramePr>
            <a:graphicFrameLocks noGrp="1"/>
          </p:cNvGraphicFramePr>
          <p:nvPr/>
        </p:nvGraphicFramePr>
        <p:xfrm>
          <a:off x="502920" y="1752600"/>
          <a:ext cx="11164824" cy="3265170"/>
        </p:xfrm>
        <a:graphic>
          <a:graphicData uri="http://schemas.openxmlformats.org/drawingml/2006/table">
            <a:tbl>
              <a:tblPr/>
              <a:tblGrid>
                <a:gridCol w="11164824"/>
              </a:tblGrid>
              <a:tr h="3265170">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endParaRPr lang="en-US" altLang="zh-CN" sz="1200" dirty="0"/>
                    </a:p>
                    <a:p>
                      <a:pPr marL="0" indent="0"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___</a:t>
                      </a:r>
                      <a:endParaRPr lang="en-US" altLang="zh-CN" sz="12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从原理上来讲</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Ch</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tGPT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其实不是新事物</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它背后的基础</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是母公司</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OpenAI</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在几年前发布的自然语言模型</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GPT</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Ch</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是聊天的意思</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Ch</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tGPT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就是可以聊天的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GPT</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GPT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Gener</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Pre-tr</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r</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nsformer</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的简写</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生成式预训练转换器</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简单来说</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它的原理是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先给它提供一个庞大的语料库</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通常是直接从互联网上抓来</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让模型通过上千亿个参数对这些文本进行打散</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标记</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学习</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构建起一个复杂的预测模型</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然后再依据</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这个预测模型</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判断一个单词在这个情境下应该接哪一个单词</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就这样一个一个单词串起来</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形成一段话</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者一篇文章</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这种预测的模式</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其实跟我们大脑的学习和加工模式是非常相似的</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这是它能够更像人的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一个重要原因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4" name="QM_8_BD.134_2#df1c8df48?colgroup=48&amp;vcp=1&amp;pid=36009f581&amp;color=0,0,0&amp;vtp=1&amp;bt=1&amp;bbb=1&amp;hb=1"/>
          <p:cNvGraphicFramePr>
            <a:graphicFrameLocks noGrp="1"/>
          </p:cNvGraphicFramePr>
          <p:nvPr/>
        </p:nvGraphicFramePr>
        <p:xfrm>
          <a:off x="502920" y="1852107"/>
          <a:ext cx="11164824" cy="3627755"/>
        </p:xfrm>
        <a:graphic>
          <a:graphicData uri="http://schemas.openxmlformats.org/drawingml/2006/table">
            <a:tbl>
              <a:tblPr/>
              <a:tblGrid>
                <a:gridCol w="11164824"/>
              </a:tblGrid>
              <a:tr h="3621786">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a:t>
                      </a:r>
                      <a:endParaRPr lang="en-US" altLang="zh-CN" sz="1200" dirty="0"/>
                    </a:p>
                    <a:p>
                      <a:pPr marL="0" indent="0" algn="ctr" latinLnBrk="1" hangingPunct="0">
                        <a:lnSpc>
                          <a:spcPts val="29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Ch</a:t>
                      </a:r>
                      <a:r>
                        <a:rPr lang="en-US" altLang="zh-CN" sz="1800" b="1" i="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tGPT</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有什么法律风险</a:t>
                      </a:r>
                      <a:endParaRPr lang="en-US" altLang="zh-CN" sz="12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人民邮电报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报道</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Ch</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tGPT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的强大功能隐含不少法律风险</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北京盈科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上海</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律师事务所互联网法律</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事务部主任谢连杰接受采访时表示</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Ch</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tGPT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对信息</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数据来源无法进行事实核查</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可能存在个人数据与商业</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秘密泄露和提供虚假信息两大隐患</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Ch</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tGPT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依托海量数据库信息存在</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其中包括大量的互联网用户自行输入</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的信息</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因此当用户输入个人数据或商业秘密等信息时</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Ch</a:t>
                      </a:r>
                      <a:r>
                        <a:rPr lang="en-US" altLang="zh-CN" sz="1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tGPT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可能将其纳入自身的语料库而产生泄露的风</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险</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Ch</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tGPT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承诺删除所有个人身份信息</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但未说明删除方式</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在其不能对信息与数据来源进行事实核查</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的情况下</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这类信息仍然有泄露风险</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他表示</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人工智能生成的信息并不总是准确的</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Ch</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tGPT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常常出现</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本正经地胡说八道</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的情况</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需要一定的专业知识才能辨别真伪</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也可能有不法分子恶意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训练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人工智能</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其提供诈骗信息</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钓鱼网站等内容</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损害公民人身和财产安全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5" name="QM_8_BD.134_3#df1c8df48?colgroup=48&amp;vcp=1&amp;pid=36009f581&amp;color=0,0,0&amp;vtp=1&amp;bt=1&amp;bbb=1&amp;hb=1"/>
          <p:cNvGraphicFramePr>
            <a:graphicFrameLocks noGrp="1"/>
          </p:cNvGraphicFramePr>
          <p:nvPr/>
        </p:nvGraphicFramePr>
        <p:xfrm>
          <a:off x="502920" y="896112"/>
          <a:ext cx="11164824" cy="3627755"/>
        </p:xfrm>
        <a:graphic>
          <a:graphicData uri="http://schemas.openxmlformats.org/drawingml/2006/table">
            <a:tbl>
              <a:tblPr/>
              <a:tblGrid>
                <a:gridCol w="11164824"/>
              </a:tblGrid>
              <a:tr h="3621786">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a:t>
                      </a:r>
                      <a:endParaRPr lang="en-US" altLang="zh-CN" sz="1200" dirty="0"/>
                    </a:p>
                    <a:p>
                      <a:pPr marL="0" indent="0" algn="ctr" latinLnBrk="1" hangingPunct="0">
                        <a:lnSpc>
                          <a:spcPts val="29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Ch</a:t>
                      </a:r>
                      <a:r>
                        <a:rPr lang="en-US" altLang="zh-CN" sz="1800" b="1" i="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tGPT</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能做什么</a:t>
                      </a:r>
                      <a:endParaRPr lang="en-US" altLang="zh-CN" sz="12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Ch</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tGPT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原产地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美国</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2023</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一项对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000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18</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岁以上学生的调查显示</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超过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89</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的受访学生</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会使用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Ch</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tGPT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来完成家庭作业</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Ch</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tGPT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的应用场景还包括</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用来开发聊天机器人</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也可以编写和调试计算机</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程序</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还可以进行文学</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媒体相关领域的创作</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包括创作音乐</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电视剧</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童话故事</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诗歌等</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在某些测试情境</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Ch</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tGPT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在教育</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考试</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回答测试问题方面的表现甚至优于普通人类测试者</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2023</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日消息</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以色列</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总统艾萨克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赫尔佐格周三发表了一篇部分由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撰写的演讲</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成为第一位公开使用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Ch</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tGPT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的国家领导人</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2023</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微软宣布推出由</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Ch</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tGPT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支持的最新版本搜索引擎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必应</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”（Binɡ）</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必应</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可以轻松地切</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换到人工智能聊天模式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而新的</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Edɡe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浏览器增加了人工智能功能</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可以总结网页</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并协助撰写电子邮件和社</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交媒体帖子</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graphicFrame>
        <p:nvGraphicFramePr>
          <p:cNvPr id="189" name="QM_8_BD.134_4#df1c8df48?colgroup=48&amp;vcp=1&amp;pid=36009f581&amp;color=0,0,0&amp;vtp=1&amp;bbb=1&amp;hb=1"/>
          <p:cNvGraphicFramePr>
            <a:graphicFrameLocks noGrp="1"/>
          </p:cNvGraphicFramePr>
          <p:nvPr/>
        </p:nvGraphicFramePr>
        <p:xfrm>
          <a:off x="502920" y="4648200"/>
          <a:ext cx="11164824" cy="1838706"/>
        </p:xfrm>
        <a:graphic>
          <a:graphicData uri="http://schemas.openxmlformats.org/drawingml/2006/table">
            <a:tbl>
              <a:tblPr/>
              <a:tblGrid>
                <a:gridCol w="11164824"/>
              </a:tblGrid>
              <a:tr h="1838706">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a:t>
                      </a:r>
                      <a:endParaRPr lang="en-US" altLang="zh-CN" sz="1200" dirty="0"/>
                    </a:p>
                    <a:p>
                      <a:pPr marL="0" indent="0" algn="ctr" latinLnBrk="1" hangingPunct="0">
                        <a:lnSpc>
                          <a:spcPts val="29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如何理性看待</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Ch</a:t>
                      </a:r>
                      <a:r>
                        <a:rPr lang="en-US" altLang="zh-CN" sz="1800" b="1"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tGPT</a:t>
                      </a:r>
                      <a:endParaRPr lang="en-US" altLang="zh-CN" sz="12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一方面</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我们不必过分夸大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Ch</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tGPT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的威胁</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因为从目前的训练结果来看</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它仍需要通过访问数据库并在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目标引导下才能进行文本生成工作</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难以取代人类的思考</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因此不必过度恐慌</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另一方面</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我们应该正确使用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Ch</a:t>
                      </a:r>
                      <a:r>
                        <a:rPr lang="en-US" altLang="zh-CN" sz="1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tGPT</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135_1#9e1cbdbd5?vcp=1&amp;pid=df1c8df48&amp;color=0,0,0&amp;vtp=1&amp;bt=1&amp;bbb=1"/>
          <p:cNvSpPr/>
          <p:nvPr/>
        </p:nvSpPr>
        <p:spPr>
          <a:xfrm>
            <a:off x="502920" y="185858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4.请你为展板【1】拟写标题，要求与后面三块展板的标题风格一致。（2分）</a:t>
            </a:r>
            <a:endParaRPr lang="en-US" altLang="zh-CN" sz="1800" dirty="0"/>
          </a:p>
        </p:txBody>
      </p:sp>
      <p:sp>
        <p:nvSpPr>
          <p:cNvPr id="3" name="QO_9_AN.136_1#9e1cbdbd5?vcp=1&amp;pid=df1c8df48&amp;color=0,0,0&amp;vtp=1&amp;bbb=1"/>
          <p:cNvSpPr/>
          <p:nvPr/>
        </p:nvSpPr>
        <p:spPr>
          <a:xfrm>
            <a:off x="502920" y="2255014"/>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t>
            </a:r>
            <a:r>
              <a:rPr lang="en-US" altLang="zh-CN" sz="1800" b="1"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tGPT的原理是什么（2分）</a:t>
            </a:r>
            <a:endParaRPr lang="en-US" altLang="zh-CN" sz="1800" dirty="0"/>
          </a:p>
        </p:txBody>
      </p:sp>
      <p:sp>
        <p:nvSpPr>
          <p:cNvPr id="4" name="QO_9_BD.137_1#088eb249f?vcp=1&amp;pid=df1c8df48&amp;color=0,0,0&amp;vtp=1&amp;bbb=1"/>
          <p:cNvSpPr/>
          <p:nvPr/>
        </p:nvSpPr>
        <p:spPr>
          <a:xfrm>
            <a:off x="502920" y="2621791"/>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5.展板【2】【3】的顺序是否应该互换?请你结合展板内容说明理由。（3分）</a:t>
            </a:r>
            <a:endParaRPr lang="en-US" altLang="zh-CN" sz="1800" dirty="0"/>
          </a:p>
        </p:txBody>
      </p:sp>
      <p:sp>
        <p:nvSpPr>
          <p:cNvPr id="5" name="QO_9_AN.138_1#088eb249f?vcp=1&amp;pid=df1c8df48&amp;color=0,0,0&amp;vtp=1&amp;bbb=1&amp;hb=1"/>
          <p:cNvSpPr/>
          <p:nvPr/>
        </p:nvSpPr>
        <p:spPr>
          <a:xfrm>
            <a:off x="502920" y="3030476"/>
            <a:ext cx="11183112" cy="7702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展板【2】【3】的顺序应该互换。理由：展板【2】的内容是“Ch</a:t>
            </a:r>
            <a:r>
              <a:rPr lang="en-US" altLang="zh-CN" sz="1800" b="1"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tGPT有什么法律风险”，展板【</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的内容是</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t>
            </a:r>
            <a:r>
              <a:rPr lang="en-US" altLang="zh-CN" b="1"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tGPT能做什么”，二者在逻辑上存在先后顺序，应该先是“能做什么”，再是“有什么风险”。（3分）</a:t>
            </a:r>
            <a:endParaRPr lang="en-US" altLang="zh-CN" dirty="0"/>
          </a:p>
        </p:txBody>
      </p:sp>
      <p:sp>
        <p:nvSpPr>
          <p:cNvPr id="6" name="QO_9_BD.139_1#f75ef939a?vcp=1&amp;pid=df1c8df48&amp;color=0,0,0&amp;vtp=1&amp;bbb=1"/>
          <p:cNvSpPr/>
          <p:nvPr/>
        </p:nvSpPr>
        <p:spPr>
          <a:xfrm>
            <a:off x="502920" y="3809241"/>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6.请你根据展板【2】，为展板【4】补全内容。（3分）</a:t>
            </a:r>
            <a:endParaRPr lang="en-US" altLang="zh-CN" sz="1800" dirty="0"/>
          </a:p>
        </p:txBody>
      </p:sp>
      <p:sp>
        <p:nvSpPr>
          <p:cNvPr id="7" name="QO_9_AN.140_1#f75ef939a?vcp=1&amp;pid=df1c8df48&amp;color=0,0,0&amp;vtp=1&amp;bbb=1&amp;hb=1"/>
          <p:cNvSpPr/>
          <p:nvPr/>
        </p:nvSpPr>
        <p:spPr>
          <a:xfrm>
            <a:off x="502920" y="4217926"/>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【示例】把Ch</a:t>
            </a:r>
            <a:r>
              <a:rPr lang="en-US" altLang="zh-CN" sz="1800" b="1"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tGPT当作一个工具看待，可运用它进行一些客观的演绎推算，进行一些文学</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、媒体相关领域的</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创作</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，包括创作音乐、电视剧、童话故事、诗歌等；利用它在教育、考试、</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回答测试问题方面的优异表现等。</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wipe(left)">
                                      <p:cBhvr>
                                        <p:cTn id="26" dur="500"/>
                                        <p:tgtEl>
                                          <p:spTgt spid="7">
                                            <p:bg/>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wipe(left)">
                                      <p:cBhvr>
                                        <p:cTn id="29" dur="500"/>
                                        <p:tgtEl>
                                          <p:spTgt spid="7">
                                            <p:txEl>
                                              <p:pRg st="0" end="0"/>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7">
                                            <p:txEl>
                                              <p:pRg st="1" end="1"/>
                                            </p:txEl>
                                          </p:spTgt>
                                        </p:tgtEl>
                                        <p:attrNameLst>
                                          <p:attrName>style.visibility</p:attrName>
                                        </p:attrNameLst>
                                      </p:cBhvr>
                                      <p:to>
                                        <p:strVal val="visible"/>
                                      </p:to>
                                    </p:set>
                                    <p:animEffect transition="in" filter="wipe(left)">
                                      <p:cBhvr>
                                        <p:cTn id="32" dur="500"/>
                                        <p:tgtEl>
                                          <p:spTgt spid="7">
                                            <p:txEl>
                                              <p:pRg st="1" end="1"/>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7">
                                            <p:txEl>
                                              <p:pRg st="2" end="2"/>
                                            </p:txEl>
                                          </p:spTgt>
                                        </p:tgtEl>
                                        <p:attrNameLst>
                                          <p:attrName>style.visibility</p:attrName>
                                        </p:attrNameLst>
                                      </p:cBhvr>
                                      <p:to>
                                        <p:strVal val="visible"/>
                                      </p:to>
                                    </p:set>
                                    <p:animEffect transition="in" filter="wipe(left)">
                                      <p:cBhvr>
                                        <p:cTn id="35"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141_1#945754e1a?sp=1&amp;vcp=1&amp;pid=df1c8df48&amp;color=0,0,0&amp;vtp=1&amp;bt=1&amp;bbb=1&amp;hb=1"/>
          <p:cNvSpPr/>
          <p:nvPr/>
        </p:nvSpPr>
        <p:spPr>
          <a:xfrm>
            <a:off x="502920" y="900000"/>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7.为提高同学们参与活动的积极性，小文同学提议增加下面这块竞猜展板，并请你提供竞猜答案</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，答案内容包括</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选项和理由</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graphicFrame>
        <p:nvGraphicFramePr>
          <p:cNvPr id="97" name="QO_9_BD.141_2#945754e1a?colgroup=28,18&amp;vcp=1&amp;pid=df1c8df48&amp;color=0,0,0&amp;vtp=1&amp;bbb=1&amp;hb=1"/>
          <p:cNvGraphicFramePr>
            <a:graphicFrameLocks noGrp="1"/>
          </p:cNvGraphicFramePr>
          <p:nvPr/>
        </p:nvGraphicFramePr>
        <p:xfrm>
          <a:off x="502920" y="1808177"/>
          <a:ext cx="11155680" cy="4080002"/>
        </p:xfrm>
        <a:graphic>
          <a:graphicData uri="http://schemas.openxmlformats.org/drawingml/2006/table">
            <a:tbl>
              <a:tblPr/>
              <a:tblGrid>
                <a:gridCol w="6693408"/>
                <a:gridCol w="4462272"/>
              </a:tblGrid>
              <a:tr h="4080002">
                <a:tc>
                  <a:txBody>
                    <a:bodyPr/>
                    <a:lstStyle/>
                    <a:p>
                      <a:pPr algn="ctr" latinLnBrk="1" hangingPunct="0">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◎猜一猜下面哪首诗可能是AI写的？</a:t>
                      </a:r>
                      <a:endParaRPr lang="en-US" altLang="zh-CN" sz="1200" dirty="0"/>
                    </a:p>
                    <a:p>
                      <a:pPr algn="ctr" latinLnBrk="1" hangingPunct="0">
                        <a:lnSpc>
                          <a:spcPts val="29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A】咏梅</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一枝斜出小窗中</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不与群芳较浅浓</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莫道春风无意绪</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也随流水到江东</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ctr" latinLnBrk="1" hangingPunct="0">
                        <a:lnSpc>
                          <a:spcPts val="29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B】咏梅</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雪里孤芳不自持</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暗香疏影月明时</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东风一夜吹春去</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只有寒梅独占枝</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链接材料：</a:t>
                      </a:r>
                      <a:endParaRPr lang="en-US" altLang="zh-CN" sz="1200" dirty="0"/>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人类思想情感的微妙细腻处</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电脑是难以</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解析的</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真正的艺术关乎生命能力和活力</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的传递</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这是人之为人的更重要的层面</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O_9_AN.142_1#945754e1a?vcp=1&amp;pid=df1c8df48&amp;color=0,0,0&amp;vtp=1&amp;bbb=1"/>
          <p:cNvSpPr/>
          <p:nvPr/>
        </p:nvSpPr>
        <p:spPr>
          <a:xfrm>
            <a:off x="502920" y="6024577"/>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B。理由：该诗只是单纯描写了寒梅盛开的自然环境，没有体现人类的情感。（4分）</a:t>
            </a:r>
            <a:endParaRPr lang="en-US" altLang="zh-CN" sz="1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20d62653c.fixed?vcp=1&amp;pid=077d59777&amp;color=4,110,182&amp;vtp=1&amp;bbb=1"/>
          <p:cNvSpPr/>
          <p:nvPr/>
        </p:nvSpPr>
        <p:spPr>
          <a:xfrm>
            <a:off x="219456" y="2505456"/>
            <a:ext cx="11740896" cy="923544"/>
          </a:xfrm>
          <a:prstGeom prst="rect">
            <a:avLst/>
          </a:prstGeom>
          <a:noFill/>
        </p:spPr>
        <p:txBody>
          <a:bodyPr wrap="none" lIns="0" tIns="0" rIns="0" bIns="0" rtlCol="0" anchor="b"/>
          <a:lstStyle/>
          <a:p>
            <a:pPr algn="ctr" latinLnBrk="1">
              <a:lnSpc>
                <a:spcPts val="6700"/>
              </a:lnSpc>
            </a:pP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5400" b="1" i="0" dirty="0">
                <a:solidFill>
                  <a:srgbClr val="046EB6"/>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全国真题检测练</a:t>
            </a:r>
            <a:endParaRPr lang="en-US" altLang="zh-CN" sz="5400" dirty="0"/>
          </a:p>
        </p:txBody>
      </p:sp>
    </p:spTree>
  </p:cSld>
  <p:clrMapOvr>
    <a:masterClrMapping/>
  </p:clrMapOvr>
  <p:transition>
    <p:split dir="in"/>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f989931e7?vcp=1&amp;pid=87f987784&amp;color=0,0,0&amp;vtp=1&amp;bt=1&amp;bbb=1"/>
          <p:cNvSpPr/>
          <p:nvPr/>
        </p:nvSpPr>
        <p:spPr>
          <a:xfrm>
            <a:off x="502920" y="896112"/>
            <a:ext cx="11183112" cy="36576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篇一</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［2024北京中考］</a:t>
            </a:r>
            <a:endParaRPr lang="en-US" altLang="zh-CN" sz="2400" dirty="0"/>
          </a:p>
        </p:txBody>
      </p:sp>
      <p:sp>
        <p:nvSpPr>
          <p:cNvPr id="3" name="QM_7_BD.143_1#b5d192020?sp=1&amp;vcp=1&amp;pid=f989931e7&amp;color=0,0,0&amp;vtp=1&amp;bbb=1&amp;hb=1"/>
          <p:cNvSpPr/>
          <p:nvPr/>
        </p:nvSpPr>
        <p:spPr>
          <a:xfrm>
            <a:off x="502920" y="1270000"/>
            <a:ext cx="11183112" cy="20275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材料一：</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计算机和网络技术的普及给使用汉字写作带来了便利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却对汉字书写提出了挑战</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这是因为计算机输入只</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要求辨识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选用汉字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而汉字书写还要求笔画正确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结构完整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近年来</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国家通用语言文字的规范使用越来越</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受到重视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汉字书写是国家通用语言文字使用的重要方面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语文课程应引导学生热爱国家通用语言文字</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语文</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教学要指导学生写好汉字</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4" name="QM_7_BD.143_2#b5d192020?sp=1&amp;vcp=1&amp;pid=f989931e7&amp;color=0,0,0&amp;vtp=1&amp;bbb=1&amp;hb=1"/>
          <p:cNvSpPr/>
          <p:nvPr/>
        </p:nvSpPr>
        <p:spPr>
          <a:xfrm>
            <a:off x="502920" y="3336290"/>
            <a:ext cx="11183112" cy="28657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材料二：</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心理学上有一种现象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被称为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几乎有了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很多人想问题或写字的时候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问题的答案</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要书写的字形出现在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自己的头脑里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一闪而过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但又没有抓住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有时候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人们拿起笔写字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虽然对某个字或词有似曾相识的感觉</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但就是无法正确地写出来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这种现象在汉字书写中更为明显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。____。</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汉字系统中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很多形声字的字形相近</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字与不同的偏旁组合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可以组合成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有些指事字仅是个别笔画的位置不同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末</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字的基础上添加一笔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添加的位置不同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意思也就不同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把握汉字的结构特点</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能够在一定程度上规避</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几乎有了</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的现象</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39621</Words>
  <Application>WPS 演示</Application>
  <PresentationFormat>宽屏</PresentationFormat>
  <Paragraphs>1652</Paragraphs>
  <Slides>114</Slides>
  <Notes>111</Notes>
  <HiddenSlides>0</HiddenSlides>
  <MMClips>0</MMClips>
  <ScaleCrop>false</ScaleCrop>
  <HeadingPairs>
    <vt:vector size="6" baseType="variant">
      <vt:variant>
        <vt:lpstr>已用的字体</vt:lpstr>
      </vt:variant>
      <vt:variant>
        <vt:i4>24</vt:i4>
      </vt:variant>
      <vt:variant>
        <vt:lpstr>主题</vt:lpstr>
      </vt:variant>
      <vt:variant>
        <vt:i4>2</vt:i4>
      </vt:variant>
      <vt:variant>
        <vt:lpstr>幻灯片标题</vt:lpstr>
      </vt:variant>
      <vt:variant>
        <vt:i4>114</vt:i4>
      </vt:variant>
    </vt:vector>
  </HeadingPairs>
  <TitlesOfParts>
    <vt:vector size="140"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Arial Unicode MS</vt:lpstr>
      <vt:lpstr>等线</vt:lpstr>
      <vt:lpstr>Cambria Math</vt:lpstr>
      <vt:lpstr>Calibri</vt:lpstr>
      <vt:lpstr>方正黑体_GBK</vt:lpstr>
      <vt:lpstr>NEU-BZ</vt:lpstr>
      <vt:lpstr>方正仿宋_GBK</vt:lpstr>
      <vt:lpstr>Segoe Print</vt:lpstr>
      <vt:lpstr>华文仿宋</vt:lpstr>
      <vt:lpstr>方正楷体_GBK</vt:lpstr>
      <vt:lpstr>方正书宋_GBK</vt:lpstr>
      <vt:lpstr>NEU-F6</vt:lpstr>
      <vt:lpstr>方正准圆_GBK</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菲菲和乐乐</cp:lastModifiedBy>
  <cp:revision>4</cp:revision>
  <dcterms:created xsi:type="dcterms:W3CDTF">2024-10-12T11:56:00Z</dcterms:created>
  <dcterms:modified xsi:type="dcterms:W3CDTF">2025-02-27T09:40:10Z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083A6BD251A94135A1DE4D6E37CA1D3A_12</vt:lpwstr>
  </property>
  <property fmtid="{D5CDD505-2E9C-101B-9397-08002B2CF9AE}" pid="3" name="KSOProductBuildVer">
    <vt:lpwstr>2052-12.1.0.19770</vt:lpwstr>
  </property>
</Properties>
</file>